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329" r:id="rId4"/>
    <p:sldId id="330" r:id="rId5"/>
    <p:sldId id="331" r:id="rId6"/>
    <p:sldId id="332" r:id="rId7"/>
    <p:sldId id="333" r:id="rId8"/>
    <p:sldId id="334" r:id="rId9"/>
    <p:sldId id="335" r:id="rId10"/>
    <p:sldId id="336" r:id="rId11"/>
    <p:sldId id="338" r:id="rId12"/>
    <p:sldId id="337" r:id="rId13"/>
    <p:sldId id="339" r:id="rId14"/>
    <p:sldId id="340" r:id="rId15"/>
    <p:sldId id="341" r:id="rId16"/>
    <p:sldId id="342" r:id="rId17"/>
    <p:sldId id="343" r:id="rId18"/>
    <p:sldId id="344" r:id="rId19"/>
    <p:sldId id="345" r:id="rId20"/>
    <p:sldId id="283" r:id="rId21"/>
  </p:sldIdLst>
  <p:sldSz cx="9144000" cy="6858000" type="screen4x3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8" userDrawn="1">
          <p15:clr>
            <a:srgbClr val="A4A3A4"/>
          </p15:clr>
        </p15:guide>
        <p15:guide id="2" pos="28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65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1560" y="102"/>
      </p:cViewPr>
      <p:guideLst>
        <p:guide orient="horz" pos="2118"/>
        <p:guide pos="2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33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176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FCEBF-4029-426D-BD10-CDCD38BBD4B7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E39BD-4CEF-49D3-B551-24790AB2ABC7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 userDrawn="1"/>
        </p:nvSpPr>
        <p:spPr>
          <a:xfrm>
            <a:off x="8441573" y="6337228"/>
            <a:ext cx="204754" cy="228303"/>
          </a:xfrm>
          <a:custGeom>
            <a:avLst/>
            <a:gdLst>
              <a:gd name="connsiteX0" fmla="*/ 1124365 w 2248729"/>
              <a:gd name="connsiteY0" fmla="*/ 0 h 2507353"/>
              <a:gd name="connsiteX1" fmla="*/ 1257442 w 2248729"/>
              <a:gd name="connsiteY1" fmla="*/ 31576 h 2507353"/>
              <a:gd name="connsiteX2" fmla="*/ 2115652 w 2248729"/>
              <a:gd name="connsiteY2" fmla="*/ 527274 h 2507353"/>
              <a:gd name="connsiteX3" fmla="*/ 2248729 w 2248729"/>
              <a:gd name="connsiteY3" fmla="*/ 758148 h 2507353"/>
              <a:gd name="connsiteX4" fmla="*/ 2248729 w 2248729"/>
              <a:gd name="connsiteY4" fmla="*/ 1749546 h 2507353"/>
              <a:gd name="connsiteX5" fmla="*/ 2115652 w 2248729"/>
              <a:gd name="connsiteY5" fmla="*/ 1980419 h 2507353"/>
              <a:gd name="connsiteX6" fmla="*/ 1257442 w 2248729"/>
              <a:gd name="connsiteY6" fmla="*/ 2474760 h 2507353"/>
              <a:gd name="connsiteX7" fmla="*/ 991288 w 2248729"/>
              <a:gd name="connsiteY7" fmla="*/ 2474760 h 2507353"/>
              <a:gd name="connsiteX8" fmla="*/ 133077 w 2248729"/>
              <a:gd name="connsiteY8" fmla="*/ 1980419 h 2507353"/>
              <a:gd name="connsiteX9" fmla="*/ 0 w 2248729"/>
              <a:gd name="connsiteY9" fmla="*/ 1749546 h 2507353"/>
              <a:gd name="connsiteX10" fmla="*/ 0 w 2248729"/>
              <a:gd name="connsiteY10" fmla="*/ 758148 h 2507353"/>
              <a:gd name="connsiteX11" fmla="*/ 133077 w 2248729"/>
              <a:gd name="connsiteY11" fmla="*/ 527274 h 2507353"/>
              <a:gd name="connsiteX12" fmla="*/ 991288 w 2248729"/>
              <a:gd name="connsiteY12" fmla="*/ 31576 h 2507353"/>
              <a:gd name="connsiteX13" fmla="*/ 1124365 w 2248729"/>
              <a:gd name="connsiteY13" fmla="*/ 0 h 2507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48729" h="2507353">
                <a:moveTo>
                  <a:pt x="1124365" y="0"/>
                </a:moveTo>
                <a:cubicBezTo>
                  <a:pt x="1172571" y="0"/>
                  <a:pt x="1220778" y="10526"/>
                  <a:pt x="1257442" y="31576"/>
                </a:cubicBezTo>
                <a:cubicBezTo>
                  <a:pt x="2115652" y="527274"/>
                  <a:pt x="2115652" y="527274"/>
                  <a:pt x="2115652" y="527274"/>
                </a:cubicBezTo>
                <a:cubicBezTo>
                  <a:pt x="2188980" y="569375"/>
                  <a:pt x="2248729" y="672589"/>
                  <a:pt x="2248729" y="758148"/>
                </a:cubicBezTo>
                <a:cubicBezTo>
                  <a:pt x="2248729" y="1749546"/>
                  <a:pt x="2248729" y="1749546"/>
                  <a:pt x="2248729" y="1749546"/>
                </a:cubicBezTo>
                <a:cubicBezTo>
                  <a:pt x="2248729" y="1833746"/>
                  <a:pt x="2188980" y="1936960"/>
                  <a:pt x="2115652" y="1980419"/>
                </a:cubicBezTo>
                <a:cubicBezTo>
                  <a:pt x="1257442" y="2474760"/>
                  <a:pt x="1257442" y="2474760"/>
                  <a:pt x="1257442" y="2474760"/>
                </a:cubicBezTo>
                <a:cubicBezTo>
                  <a:pt x="1184114" y="2518218"/>
                  <a:pt x="1064616" y="2518218"/>
                  <a:pt x="991288" y="2474760"/>
                </a:cubicBezTo>
                <a:cubicBezTo>
                  <a:pt x="133077" y="1980419"/>
                  <a:pt x="133077" y="1980419"/>
                  <a:pt x="133077" y="1980419"/>
                </a:cubicBezTo>
                <a:cubicBezTo>
                  <a:pt x="59749" y="1936960"/>
                  <a:pt x="0" y="1833746"/>
                  <a:pt x="0" y="1749546"/>
                </a:cubicBezTo>
                <a:lnTo>
                  <a:pt x="0" y="758148"/>
                </a:lnTo>
                <a:cubicBezTo>
                  <a:pt x="0" y="672589"/>
                  <a:pt x="59749" y="569375"/>
                  <a:pt x="133077" y="527274"/>
                </a:cubicBezTo>
                <a:cubicBezTo>
                  <a:pt x="991288" y="31576"/>
                  <a:pt x="991288" y="31576"/>
                  <a:pt x="991288" y="31576"/>
                </a:cubicBezTo>
                <a:cubicBezTo>
                  <a:pt x="1027952" y="10526"/>
                  <a:pt x="1076158" y="0"/>
                  <a:pt x="1124365" y="0"/>
                </a:cubicBezTo>
                <a:close/>
              </a:path>
            </a:pathLst>
          </a:custGeom>
          <a:solidFill>
            <a:schemeClr val="accent1"/>
          </a:solidFill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6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0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3505200" y="6295056"/>
            <a:ext cx="4921859" cy="303121"/>
          </a:xfrm>
        </p:spPr>
        <p:txBody>
          <a:bodyPr>
            <a:noAutofit/>
          </a:bodyPr>
          <a:lstStyle>
            <a:lvl1pPr marL="0" indent="0" algn="r" defTabSz="914400" rtl="0" eaLnBrk="1" latinLnBrk="0" hangingPunct="1">
              <a:buNone/>
              <a:defRPr lang="zh-CN" alt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zh-CN" altLang="en-US" dirty="0"/>
              <a:t>输入标题解释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 userDrawn="1"/>
        </p:nvCxnSpPr>
        <p:spPr>
          <a:xfrm>
            <a:off x="598715" y="899884"/>
            <a:ext cx="7946571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占位符 11"/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377834"/>
            <a:ext cx="4826002" cy="435201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buNone/>
              <a:defRPr lang="zh-CN" altLang="en-US" sz="2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n-cs"/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13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5511800" y="486019"/>
            <a:ext cx="3091542" cy="327016"/>
          </a:xfrm>
        </p:spPr>
        <p:txBody>
          <a:bodyPr>
            <a:noAutofit/>
          </a:bodyPr>
          <a:lstStyle>
            <a:lvl1pPr marL="0" indent="0" algn="r" defTabSz="914400" rtl="0" eaLnBrk="1" latinLnBrk="0" hangingPunct="1">
              <a:buNone/>
              <a:defRPr lang="zh-CN" altLang="en-US" sz="20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zh-CN" altLang="en-US" dirty="0"/>
              <a:t>输入标题解释</a:t>
            </a:r>
            <a:endParaRPr lang="zh-CN" altLang="en-US" dirty="0"/>
          </a:p>
        </p:txBody>
      </p:sp>
      <p:sp>
        <p:nvSpPr>
          <p:cNvPr id="10" name="任意多边形 9"/>
          <p:cNvSpPr/>
          <p:nvPr userDrawn="1"/>
        </p:nvSpPr>
        <p:spPr>
          <a:xfrm>
            <a:off x="8441573" y="6337228"/>
            <a:ext cx="204754" cy="228303"/>
          </a:xfrm>
          <a:custGeom>
            <a:avLst/>
            <a:gdLst>
              <a:gd name="connsiteX0" fmla="*/ 1124365 w 2248729"/>
              <a:gd name="connsiteY0" fmla="*/ 0 h 2507353"/>
              <a:gd name="connsiteX1" fmla="*/ 1257442 w 2248729"/>
              <a:gd name="connsiteY1" fmla="*/ 31576 h 2507353"/>
              <a:gd name="connsiteX2" fmla="*/ 2115652 w 2248729"/>
              <a:gd name="connsiteY2" fmla="*/ 527274 h 2507353"/>
              <a:gd name="connsiteX3" fmla="*/ 2248729 w 2248729"/>
              <a:gd name="connsiteY3" fmla="*/ 758148 h 2507353"/>
              <a:gd name="connsiteX4" fmla="*/ 2248729 w 2248729"/>
              <a:gd name="connsiteY4" fmla="*/ 1749546 h 2507353"/>
              <a:gd name="connsiteX5" fmla="*/ 2115652 w 2248729"/>
              <a:gd name="connsiteY5" fmla="*/ 1980419 h 2507353"/>
              <a:gd name="connsiteX6" fmla="*/ 1257442 w 2248729"/>
              <a:gd name="connsiteY6" fmla="*/ 2474760 h 2507353"/>
              <a:gd name="connsiteX7" fmla="*/ 991288 w 2248729"/>
              <a:gd name="connsiteY7" fmla="*/ 2474760 h 2507353"/>
              <a:gd name="connsiteX8" fmla="*/ 133077 w 2248729"/>
              <a:gd name="connsiteY8" fmla="*/ 1980419 h 2507353"/>
              <a:gd name="connsiteX9" fmla="*/ 0 w 2248729"/>
              <a:gd name="connsiteY9" fmla="*/ 1749546 h 2507353"/>
              <a:gd name="connsiteX10" fmla="*/ 0 w 2248729"/>
              <a:gd name="connsiteY10" fmla="*/ 758148 h 2507353"/>
              <a:gd name="connsiteX11" fmla="*/ 133077 w 2248729"/>
              <a:gd name="connsiteY11" fmla="*/ 527274 h 2507353"/>
              <a:gd name="connsiteX12" fmla="*/ 991288 w 2248729"/>
              <a:gd name="connsiteY12" fmla="*/ 31576 h 2507353"/>
              <a:gd name="connsiteX13" fmla="*/ 1124365 w 2248729"/>
              <a:gd name="connsiteY13" fmla="*/ 0 h 2507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48729" h="2507353">
                <a:moveTo>
                  <a:pt x="1124365" y="0"/>
                </a:moveTo>
                <a:cubicBezTo>
                  <a:pt x="1172571" y="0"/>
                  <a:pt x="1220778" y="10526"/>
                  <a:pt x="1257442" y="31576"/>
                </a:cubicBezTo>
                <a:cubicBezTo>
                  <a:pt x="2115652" y="527274"/>
                  <a:pt x="2115652" y="527274"/>
                  <a:pt x="2115652" y="527274"/>
                </a:cubicBezTo>
                <a:cubicBezTo>
                  <a:pt x="2188980" y="569375"/>
                  <a:pt x="2248729" y="672589"/>
                  <a:pt x="2248729" y="758148"/>
                </a:cubicBezTo>
                <a:cubicBezTo>
                  <a:pt x="2248729" y="1749546"/>
                  <a:pt x="2248729" y="1749546"/>
                  <a:pt x="2248729" y="1749546"/>
                </a:cubicBezTo>
                <a:cubicBezTo>
                  <a:pt x="2248729" y="1833746"/>
                  <a:pt x="2188980" y="1936960"/>
                  <a:pt x="2115652" y="1980419"/>
                </a:cubicBezTo>
                <a:cubicBezTo>
                  <a:pt x="1257442" y="2474760"/>
                  <a:pt x="1257442" y="2474760"/>
                  <a:pt x="1257442" y="2474760"/>
                </a:cubicBezTo>
                <a:cubicBezTo>
                  <a:pt x="1184114" y="2518218"/>
                  <a:pt x="1064616" y="2518218"/>
                  <a:pt x="991288" y="2474760"/>
                </a:cubicBezTo>
                <a:cubicBezTo>
                  <a:pt x="133077" y="1980419"/>
                  <a:pt x="133077" y="1980419"/>
                  <a:pt x="133077" y="1980419"/>
                </a:cubicBezTo>
                <a:cubicBezTo>
                  <a:pt x="59749" y="1936960"/>
                  <a:pt x="0" y="1833746"/>
                  <a:pt x="0" y="1749546"/>
                </a:cubicBezTo>
                <a:lnTo>
                  <a:pt x="0" y="758148"/>
                </a:lnTo>
                <a:cubicBezTo>
                  <a:pt x="0" y="672589"/>
                  <a:pt x="59749" y="569375"/>
                  <a:pt x="133077" y="527274"/>
                </a:cubicBezTo>
                <a:cubicBezTo>
                  <a:pt x="991288" y="31576"/>
                  <a:pt x="991288" y="31576"/>
                  <a:pt x="991288" y="31576"/>
                </a:cubicBezTo>
                <a:cubicBezTo>
                  <a:pt x="1027952" y="10526"/>
                  <a:pt x="1076158" y="0"/>
                  <a:pt x="1124365" y="0"/>
                </a:cubicBezTo>
                <a:close/>
              </a:path>
            </a:pathLst>
          </a:custGeom>
          <a:solidFill>
            <a:schemeClr val="accent1"/>
          </a:solidFill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6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1" name="文本占位符 11"/>
          <p:cNvSpPr>
            <a:spLocks noGrp="1"/>
          </p:cNvSpPr>
          <p:nvPr>
            <p:ph type="body" sz="quarter" idx="12" hasCustomPrompt="1"/>
          </p:nvPr>
        </p:nvSpPr>
        <p:spPr>
          <a:xfrm>
            <a:off x="3505200" y="6295056"/>
            <a:ext cx="4921859" cy="303121"/>
          </a:xfrm>
        </p:spPr>
        <p:txBody>
          <a:bodyPr>
            <a:noAutofit/>
          </a:bodyPr>
          <a:lstStyle>
            <a:lvl1pPr marL="0" indent="0" algn="r" defTabSz="914400" rtl="0" eaLnBrk="1" latinLnBrk="0" hangingPunct="1">
              <a:buNone/>
              <a:defRPr lang="zh-CN" altLang="en-US" sz="1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  <a:cs typeface="+mn-cs"/>
              </a:defRPr>
            </a:lvl1pPr>
          </a:lstStyle>
          <a:p>
            <a:pPr lvl="0"/>
            <a:r>
              <a:rPr lang="zh-CN" altLang="en-US" dirty="0"/>
              <a:t>输入标题解释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FCEBF-4029-426D-BD10-CDCD38BBD4B7}" type="datetimeFigureOut">
              <a:rPr lang="zh-CN" altLang="en-US" smtClean="0">
                <a:solidFill>
                  <a:srgbClr val="000000">
                    <a:tint val="75000"/>
                  </a:srgbClr>
                </a:solidFill>
              </a:rPr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0E39BD-4CEF-49D3-B551-24790AB2ABC7}" type="slidenum">
              <a:rPr lang="zh-CN" altLang="en-US" smtClean="0">
                <a:solidFill>
                  <a:srgbClr val="000000">
                    <a:tint val="75000"/>
                  </a:srgbClr>
                </a:solidFill>
              </a:rPr>
            </a:fld>
            <a:endParaRPr lang="zh-CN" altLang="en-US">
              <a:solidFill>
                <a:srgbClr val="000000">
                  <a:tint val="75000"/>
                </a:srgb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tags" Target="../tags/tag127.xml"/><Relationship Id="rId2" Type="http://schemas.openxmlformats.org/officeDocument/2006/relationships/image" Target="../media/image2.png"/><Relationship Id="rId1" Type="http://schemas.openxmlformats.org/officeDocument/2006/relationships/tags" Target="../tags/tag126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33.xml"/><Relationship Id="rId8" Type="http://schemas.openxmlformats.org/officeDocument/2006/relationships/image" Target="../media/image6.png"/><Relationship Id="rId7" Type="http://schemas.openxmlformats.org/officeDocument/2006/relationships/image" Target="../media/image5.jpeg"/><Relationship Id="rId6" Type="http://schemas.openxmlformats.org/officeDocument/2006/relationships/tags" Target="../tags/tag132.xml"/><Relationship Id="rId5" Type="http://schemas.openxmlformats.org/officeDocument/2006/relationships/tags" Target="../tags/tag131.xml"/><Relationship Id="rId4" Type="http://schemas.openxmlformats.org/officeDocument/2006/relationships/tags" Target="../tags/tag130.xml"/><Relationship Id="rId3" Type="http://schemas.openxmlformats.org/officeDocument/2006/relationships/tags" Target="../tags/tag129.xml"/><Relationship Id="rId2" Type="http://schemas.openxmlformats.org/officeDocument/2006/relationships/image" Target="../media/image2.png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128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41.xml"/><Relationship Id="rId8" Type="http://schemas.openxmlformats.org/officeDocument/2006/relationships/tags" Target="../tags/tag140.xml"/><Relationship Id="rId7" Type="http://schemas.openxmlformats.org/officeDocument/2006/relationships/image" Target="../media/image7.jpeg"/><Relationship Id="rId6" Type="http://schemas.openxmlformats.org/officeDocument/2006/relationships/tags" Target="../tags/tag139.xml"/><Relationship Id="rId5" Type="http://schemas.openxmlformats.org/officeDocument/2006/relationships/tags" Target="../tags/tag138.xml"/><Relationship Id="rId4" Type="http://schemas.openxmlformats.org/officeDocument/2006/relationships/tags" Target="../tags/tag137.xml"/><Relationship Id="rId3" Type="http://schemas.openxmlformats.org/officeDocument/2006/relationships/tags" Target="../tags/tag136.xml"/><Relationship Id="rId2" Type="http://schemas.openxmlformats.org/officeDocument/2006/relationships/tags" Target="../tags/tag135.xml"/><Relationship Id="rId19" Type="http://schemas.openxmlformats.org/officeDocument/2006/relationships/slideLayout" Target="../slideLayouts/slideLayout1.xml"/><Relationship Id="rId18" Type="http://schemas.openxmlformats.org/officeDocument/2006/relationships/tags" Target="../tags/tag148.xml"/><Relationship Id="rId17" Type="http://schemas.openxmlformats.org/officeDocument/2006/relationships/image" Target="../media/image2.png"/><Relationship Id="rId16" Type="http://schemas.openxmlformats.org/officeDocument/2006/relationships/tags" Target="../tags/tag147.xml"/><Relationship Id="rId15" Type="http://schemas.openxmlformats.org/officeDocument/2006/relationships/tags" Target="../tags/tag146.xml"/><Relationship Id="rId14" Type="http://schemas.openxmlformats.org/officeDocument/2006/relationships/image" Target="../media/image8.jpeg"/><Relationship Id="rId13" Type="http://schemas.openxmlformats.org/officeDocument/2006/relationships/tags" Target="../tags/tag145.xml"/><Relationship Id="rId12" Type="http://schemas.openxmlformats.org/officeDocument/2006/relationships/tags" Target="../tags/tag144.xml"/><Relationship Id="rId11" Type="http://schemas.openxmlformats.org/officeDocument/2006/relationships/tags" Target="../tags/tag143.xml"/><Relationship Id="rId10" Type="http://schemas.openxmlformats.org/officeDocument/2006/relationships/tags" Target="../tags/tag142.xml"/><Relationship Id="rId1" Type="http://schemas.openxmlformats.org/officeDocument/2006/relationships/tags" Target="../tags/tag134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56.xml"/><Relationship Id="rId8" Type="http://schemas.openxmlformats.org/officeDocument/2006/relationships/tags" Target="../tags/tag155.xml"/><Relationship Id="rId7" Type="http://schemas.openxmlformats.org/officeDocument/2006/relationships/tags" Target="../tags/tag154.xml"/><Relationship Id="rId6" Type="http://schemas.openxmlformats.org/officeDocument/2006/relationships/tags" Target="../tags/tag153.xml"/><Relationship Id="rId5" Type="http://schemas.openxmlformats.org/officeDocument/2006/relationships/tags" Target="../tags/tag152.xml"/><Relationship Id="rId4" Type="http://schemas.openxmlformats.org/officeDocument/2006/relationships/tags" Target="../tags/tag151.xml"/><Relationship Id="rId3" Type="http://schemas.openxmlformats.org/officeDocument/2006/relationships/tags" Target="../tags/tag150.xml"/><Relationship Id="rId2" Type="http://schemas.openxmlformats.org/officeDocument/2006/relationships/image" Target="../media/image2.png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9.png"/><Relationship Id="rId1" Type="http://schemas.openxmlformats.org/officeDocument/2006/relationships/tags" Target="../tags/tag149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58.xml"/><Relationship Id="rId2" Type="http://schemas.openxmlformats.org/officeDocument/2006/relationships/image" Target="../media/image2.png"/><Relationship Id="rId1" Type="http://schemas.openxmlformats.org/officeDocument/2006/relationships/tags" Target="../tags/tag157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60.xml"/><Relationship Id="rId2" Type="http://schemas.openxmlformats.org/officeDocument/2006/relationships/image" Target="../media/image2.png"/><Relationship Id="rId1" Type="http://schemas.openxmlformats.org/officeDocument/2006/relationships/tags" Target="../tags/tag159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168.xml"/><Relationship Id="rId8" Type="http://schemas.openxmlformats.org/officeDocument/2006/relationships/tags" Target="../tags/tag167.xml"/><Relationship Id="rId7" Type="http://schemas.openxmlformats.org/officeDocument/2006/relationships/tags" Target="../tags/tag166.xml"/><Relationship Id="rId6" Type="http://schemas.openxmlformats.org/officeDocument/2006/relationships/tags" Target="../tags/tag165.xml"/><Relationship Id="rId5" Type="http://schemas.openxmlformats.org/officeDocument/2006/relationships/tags" Target="../tags/tag164.xml"/><Relationship Id="rId4" Type="http://schemas.openxmlformats.org/officeDocument/2006/relationships/tags" Target="../tags/tag163.xml"/><Relationship Id="rId3" Type="http://schemas.openxmlformats.org/officeDocument/2006/relationships/tags" Target="../tags/tag162.xml"/><Relationship Id="rId2" Type="http://schemas.openxmlformats.org/officeDocument/2006/relationships/image" Target="../media/image2.png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171.xml"/><Relationship Id="rId11" Type="http://schemas.openxmlformats.org/officeDocument/2006/relationships/tags" Target="../tags/tag170.xml"/><Relationship Id="rId10" Type="http://schemas.openxmlformats.org/officeDocument/2006/relationships/tags" Target="../tags/tag169.xml"/><Relationship Id="rId1" Type="http://schemas.openxmlformats.org/officeDocument/2006/relationships/tags" Target="../tags/tag161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73.xml"/><Relationship Id="rId2" Type="http://schemas.openxmlformats.org/officeDocument/2006/relationships/image" Target="../media/image2.png"/><Relationship Id="rId1" Type="http://schemas.openxmlformats.org/officeDocument/2006/relationships/tags" Target="../tags/tag172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75.xml"/><Relationship Id="rId2" Type="http://schemas.openxmlformats.org/officeDocument/2006/relationships/image" Target="../media/image2.png"/><Relationship Id="rId1" Type="http://schemas.openxmlformats.org/officeDocument/2006/relationships/tags" Target="../tags/tag17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3.xml"/><Relationship Id="rId8" Type="http://schemas.openxmlformats.org/officeDocument/2006/relationships/tags" Target="../tags/tag12.xml"/><Relationship Id="rId7" Type="http://schemas.openxmlformats.org/officeDocument/2006/relationships/tags" Target="../tags/tag11.xml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8" Type="http://schemas.openxmlformats.org/officeDocument/2006/relationships/slideLayout" Target="../slideLayouts/slideLayout1.xml"/><Relationship Id="rId37" Type="http://schemas.openxmlformats.org/officeDocument/2006/relationships/tags" Target="../tags/tag41.xml"/><Relationship Id="rId36" Type="http://schemas.openxmlformats.org/officeDocument/2006/relationships/tags" Target="../tags/tag40.xml"/><Relationship Id="rId35" Type="http://schemas.openxmlformats.org/officeDocument/2006/relationships/tags" Target="../tags/tag39.xml"/><Relationship Id="rId34" Type="http://schemas.openxmlformats.org/officeDocument/2006/relationships/tags" Target="../tags/tag38.xml"/><Relationship Id="rId33" Type="http://schemas.openxmlformats.org/officeDocument/2006/relationships/tags" Target="../tags/tag37.xml"/><Relationship Id="rId32" Type="http://schemas.openxmlformats.org/officeDocument/2006/relationships/tags" Target="../tags/tag36.xml"/><Relationship Id="rId31" Type="http://schemas.openxmlformats.org/officeDocument/2006/relationships/tags" Target="../tags/tag35.xml"/><Relationship Id="rId30" Type="http://schemas.openxmlformats.org/officeDocument/2006/relationships/tags" Target="../tags/tag34.xml"/><Relationship Id="rId3" Type="http://schemas.openxmlformats.org/officeDocument/2006/relationships/tags" Target="../tags/tag7.xml"/><Relationship Id="rId29" Type="http://schemas.openxmlformats.org/officeDocument/2006/relationships/tags" Target="../tags/tag33.xml"/><Relationship Id="rId28" Type="http://schemas.openxmlformats.org/officeDocument/2006/relationships/tags" Target="../tags/tag32.xml"/><Relationship Id="rId27" Type="http://schemas.openxmlformats.org/officeDocument/2006/relationships/tags" Target="../tags/tag31.xml"/><Relationship Id="rId26" Type="http://schemas.openxmlformats.org/officeDocument/2006/relationships/tags" Target="../tags/tag30.xml"/><Relationship Id="rId25" Type="http://schemas.openxmlformats.org/officeDocument/2006/relationships/tags" Target="../tags/tag29.xml"/><Relationship Id="rId24" Type="http://schemas.openxmlformats.org/officeDocument/2006/relationships/tags" Target="../tags/tag28.xml"/><Relationship Id="rId23" Type="http://schemas.openxmlformats.org/officeDocument/2006/relationships/tags" Target="../tags/tag27.xml"/><Relationship Id="rId22" Type="http://schemas.openxmlformats.org/officeDocument/2006/relationships/tags" Target="../tags/tag26.xml"/><Relationship Id="rId21" Type="http://schemas.openxmlformats.org/officeDocument/2006/relationships/tags" Target="../tags/tag25.xml"/><Relationship Id="rId20" Type="http://schemas.openxmlformats.org/officeDocument/2006/relationships/tags" Target="../tags/tag24.xml"/><Relationship Id="rId2" Type="http://schemas.openxmlformats.org/officeDocument/2006/relationships/image" Target="../media/image2.png"/><Relationship Id="rId19" Type="http://schemas.openxmlformats.org/officeDocument/2006/relationships/tags" Target="../tags/tag23.xml"/><Relationship Id="rId18" Type="http://schemas.openxmlformats.org/officeDocument/2006/relationships/tags" Target="../tags/tag22.xml"/><Relationship Id="rId17" Type="http://schemas.openxmlformats.org/officeDocument/2006/relationships/tags" Target="../tags/tag21.xml"/><Relationship Id="rId16" Type="http://schemas.openxmlformats.org/officeDocument/2006/relationships/tags" Target="../tags/tag20.xml"/><Relationship Id="rId15" Type="http://schemas.openxmlformats.org/officeDocument/2006/relationships/tags" Target="../tags/tag19.xml"/><Relationship Id="rId14" Type="http://schemas.openxmlformats.org/officeDocument/2006/relationships/tags" Target="../tags/tag18.xml"/><Relationship Id="rId13" Type="http://schemas.openxmlformats.org/officeDocument/2006/relationships/tags" Target="../tags/tag17.xml"/><Relationship Id="rId12" Type="http://schemas.openxmlformats.org/officeDocument/2006/relationships/tags" Target="../tags/tag16.xml"/><Relationship Id="rId11" Type="http://schemas.openxmlformats.org/officeDocument/2006/relationships/tags" Target="../tags/tag15.xml"/><Relationship Id="rId10" Type="http://schemas.openxmlformats.org/officeDocument/2006/relationships/tags" Target="../tags/tag14.xml"/><Relationship Id="rId1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43.xml"/><Relationship Id="rId2" Type="http://schemas.openxmlformats.org/officeDocument/2006/relationships/image" Target="../media/image2.png"/><Relationship Id="rId1" Type="http://schemas.openxmlformats.org/officeDocument/2006/relationships/tags" Target="../tags/tag4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tags" Target="../tags/tag50.xml"/><Relationship Id="rId7" Type="http://schemas.openxmlformats.org/officeDocument/2006/relationships/tags" Target="../tags/tag49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image" Target="../media/image2.png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58.xml"/><Relationship Id="rId15" Type="http://schemas.openxmlformats.org/officeDocument/2006/relationships/tags" Target="../tags/tag57.xml"/><Relationship Id="rId14" Type="http://schemas.openxmlformats.org/officeDocument/2006/relationships/tags" Target="../tags/tag56.xml"/><Relationship Id="rId13" Type="http://schemas.openxmlformats.org/officeDocument/2006/relationships/tags" Target="../tags/tag55.xml"/><Relationship Id="rId12" Type="http://schemas.openxmlformats.org/officeDocument/2006/relationships/tags" Target="../tags/tag54.xml"/><Relationship Id="rId11" Type="http://schemas.openxmlformats.org/officeDocument/2006/relationships/tags" Target="../tags/tag53.xml"/><Relationship Id="rId10" Type="http://schemas.openxmlformats.org/officeDocument/2006/relationships/tags" Target="../tags/tag52.xml"/><Relationship Id="rId1" Type="http://schemas.openxmlformats.org/officeDocument/2006/relationships/tags" Target="../tags/tag44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image" Target="../media/image2.png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72.xml"/><Relationship Id="rId14" Type="http://schemas.openxmlformats.org/officeDocument/2006/relationships/tags" Target="../tags/tag71.xml"/><Relationship Id="rId13" Type="http://schemas.openxmlformats.org/officeDocument/2006/relationships/tags" Target="../tags/tag70.xml"/><Relationship Id="rId12" Type="http://schemas.openxmlformats.org/officeDocument/2006/relationships/tags" Target="../tags/tag69.xml"/><Relationship Id="rId11" Type="http://schemas.openxmlformats.org/officeDocument/2006/relationships/tags" Target="../tags/tag68.xml"/><Relationship Id="rId10" Type="http://schemas.openxmlformats.org/officeDocument/2006/relationships/tags" Target="../tags/tag67.xml"/><Relationship Id="rId1" Type="http://schemas.openxmlformats.org/officeDocument/2006/relationships/tags" Target="../tags/tag59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80.xml"/><Relationship Id="rId8" Type="http://schemas.openxmlformats.org/officeDocument/2006/relationships/tags" Target="../tags/tag79.xml"/><Relationship Id="rId7" Type="http://schemas.openxmlformats.org/officeDocument/2006/relationships/tags" Target="../tags/tag78.xml"/><Relationship Id="rId6" Type="http://schemas.openxmlformats.org/officeDocument/2006/relationships/tags" Target="../tags/tag77.xml"/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image" Target="../media/image2.png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87.xml"/><Relationship Id="rId15" Type="http://schemas.openxmlformats.org/officeDocument/2006/relationships/tags" Target="../tags/tag86.xml"/><Relationship Id="rId14" Type="http://schemas.openxmlformats.org/officeDocument/2006/relationships/tags" Target="../tags/tag85.xml"/><Relationship Id="rId13" Type="http://schemas.openxmlformats.org/officeDocument/2006/relationships/tags" Target="../tags/tag84.xml"/><Relationship Id="rId12" Type="http://schemas.openxmlformats.org/officeDocument/2006/relationships/tags" Target="../tags/tag83.xml"/><Relationship Id="rId11" Type="http://schemas.openxmlformats.org/officeDocument/2006/relationships/tags" Target="../tags/tag82.xml"/><Relationship Id="rId10" Type="http://schemas.openxmlformats.org/officeDocument/2006/relationships/tags" Target="../tags/tag81.xml"/><Relationship Id="rId1" Type="http://schemas.openxmlformats.org/officeDocument/2006/relationships/tags" Target="../tags/tag7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6" Type="http://schemas.openxmlformats.org/officeDocument/2006/relationships/slideLayout" Target="../slideLayouts/slideLayout1.xml"/><Relationship Id="rId35" Type="http://schemas.openxmlformats.org/officeDocument/2006/relationships/tags" Target="../tags/tag121.xml"/><Relationship Id="rId34" Type="http://schemas.openxmlformats.org/officeDocument/2006/relationships/tags" Target="../tags/tag120.xml"/><Relationship Id="rId33" Type="http://schemas.openxmlformats.org/officeDocument/2006/relationships/tags" Target="../tags/tag119.xml"/><Relationship Id="rId32" Type="http://schemas.openxmlformats.org/officeDocument/2006/relationships/tags" Target="../tags/tag118.xml"/><Relationship Id="rId31" Type="http://schemas.openxmlformats.org/officeDocument/2006/relationships/tags" Target="../tags/tag117.xml"/><Relationship Id="rId30" Type="http://schemas.openxmlformats.org/officeDocument/2006/relationships/tags" Target="../tags/tag116.xml"/><Relationship Id="rId3" Type="http://schemas.openxmlformats.org/officeDocument/2006/relationships/tags" Target="../tags/tag89.xml"/><Relationship Id="rId29" Type="http://schemas.openxmlformats.org/officeDocument/2006/relationships/tags" Target="../tags/tag115.xml"/><Relationship Id="rId28" Type="http://schemas.openxmlformats.org/officeDocument/2006/relationships/tags" Target="../tags/tag114.xml"/><Relationship Id="rId27" Type="http://schemas.openxmlformats.org/officeDocument/2006/relationships/tags" Target="../tags/tag113.xml"/><Relationship Id="rId26" Type="http://schemas.openxmlformats.org/officeDocument/2006/relationships/tags" Target="../tags/tag112.xml"/><Relationship Id="rId25" Type="http://schemas.openxmlformats.org/officeDocument/2006/relationships/tags" Target="../tags/tag111.xml"/><Relationship Id="rId24" Type="http://schemas.openxmlformats.org/officeDocument/2006/relationships/tags" Target="../tags/tag110.xml"/><Relationship Id="rId23" Type="http://schemas.openxmlformats.org/officeDocument/2006/relationships/tags" Target="../tags/tag109.xml"/><Relationship Id="rId22" Type="http://schemas.openxmlformats.org/officeDocument/2006/relationships/tags" Target="../tags/tag108.xml"/><Relationship Id="rId21" Type="http://schemas.openxmlformats.org/officeDocument/2006/relationships/tags" Target="../tags/tag107.xml"/><Relationship Id="rId20" Type="http://schemas.openxmlformats.org/officeDocument/2006/relationships/tags" Target="../tags/tag106.xml"/><Relationship Id="rId2" Type="http://schemas.openxmlformats.org/officeDocument/2006/relationships/image" Target="../media/image2.png"/><Relationship Id="rId19" Type="http://schemas.openxmlformats.org/officeDocument/2006/relationships/tags" Target="../tags/tag105.xml"/><Relationship Id="rId18" Type="http://schemas.openxmlformats.org/officeDocument/2006/relationships/tags" Target="../tags/tag104.xml"/><Relationship Id="rId17" Type="http://schemas.openxmlformats.org/officeDocument/2006/relationships/tags" Target="../tags/tag103.xml"/><Relationship Id="rId16" Type="http://schemas.openxmlformats.org/officeDocument/2006/relationships/tags" Target="../tags/tag102.xml"/><Relationship Id="rId15" Type="http://schemas.openxmlformats.org/officeDocument/2006/relationships/tags" Target="../tags/tag101.xml"/><Relationship Id="rId14" Type="http://schemas.openxmlformats.org/officeDocument/2006/relationships/tags" Target="../tags/tag100.xml"/><Relationship Id="rId13" Type="http://schemas.openxmlformats.org/officeDocument/2006/relationships/tags" Target="../tags/tag99.xml"/><Relationship Id="rId12" Type="http://schemas.openxmlformats.org/officeDocument/2006/relationships/tags" Target="../tags/tag98.xml"/><Relationship Id="rId11" Type="http://schemas.openxmlformats.org/officeDocument/2006/relationships/tags" Target="../tags/tag97.xml"/><Relationship Id="rId10" Type="http://schemas.openxmlformats.org/officeDocument/2006/relationships/tags" Target="../tags/tag96.xml"/><Relationship Id="rId1" Type="http://schemas.openxmlformats.org/officeDocument/2006/relationships/tags" Target="../tags/tag88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123.xml"/><Relationship Id="rId2" Type="http://schemas.openxmlformats.org/officeDocument/2006/relationships/image" Target="../media/image2.png"/><Relationship Id="rId1" Type="http://schemas.openxmlformats.org/officeDocument/2006/relationships/tags" Target="../tags/tag122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.jpeg"/><Relationship Id="rId3" Type="http://schemas.openxmlformats.org/officeDocument/2006/relationships/tags" Target="../tags/tag125.xml"/><Relationship Id="rId2" Type="http://schemas.openxmlformats.org/officeDocument/2006/relationships/image" Target="../media/image2.png"/><Relationship Id="rId1" Type="http://schemas.openxmlformats.org/officeDocument/2006/relationships/tags" Target="../tags/tag1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塔大校徽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368040" cy="1264920"/>
          </a:xfrm>
          <a:prstGeom prst="rect">
            <a:avLst/>
          </a:prstGeom>
        </p:spPr>
      </p:pic>
      <p:sp>
        <p:nvSpPr>
          <p:cNvPr id="44033" name="Rectangle 5"/>
          <p:cNvSpPr>
            <a:spLocks noGrp="1"/>
          </p:cNvSpPr>
          <p:nvPr>
            <p:ph type="subTitle"/>
            <p:custDataLst>
              <p:tags r:id="rId2"/>
            </p:custDataLst>
          </p:nvPr>
        </p:nvSpPr>
        <p:spPr>
          <a:xfrm>
            <a:off x="1333500" y="3090863"/>
            <a:ext cx="6335713" cy="1135062"/>
          </a:xfrm>
        </p:spPr>
        <p:txBody>
          <a:bodyPr wrap="square" lIns="91408" tIns="45704" rIns="91408" bIns="45704" anchor="t"/>
          <a:lstStyle>
            <a:lvl1pPr marL="0" lvl="0" indent="0" algn="ctr">
              <a:defRPr/>
            </a:lvl1pPr>
            <a:lvl2pPr marL="457200" lvl="1" indent="0" algn="ctr">
              <a:defRPr/>
            </a:lvl2pPr>
            <a:lvl3pPr marL="914400" lvl="2" indent="0" algn="ctr">
              <a:defRPr/>
            </a:lvl3pPr>
            <a:lvl4pPr marL="1371600" lvl="3" indent="0" algn="ctr">
              <a:defRPr/>
            </a:lvl4pPr>
            <a:lvl5pPr marL="1828800" lvl="4" indent="0" algn="ctr">
              <a:defRPr/>
            </a:lvl5pPr>
          </a:lstStyle>
          <a:p>
            <a:pPr marL="0" lvl="0" indent="0" algn="ctr" eaLnBrk="1" hangingPunct="1">
              <a:lnSpc>
                <a:spcPts val="4000"/>
              </a:lnSpc>
              <a:spcBef>
                <a:spcPct val="0"/>
              </a:spcBef>
              <a:buNone/>
            </a:pPr>
            <a:r>
              <a:rPr lang="zh-CN" altLang="en-US" sz="3200" dirty="0">
                <a:solidFill>
                  <a:srgbClr val="000099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endParaRPr lang="en-US" altLang="zh-CN" sz="3200" dirty="0">
              <a:solidFill>
                <a:srgbClr val="000099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44035" name="直接连接符 5"/>
          <p:cNvCxnSpPr/>
          <p:nvPr>
            <p:custDataLst>
              <p:tags r:id="rId3"/>
            </p:custDataLst>
          </p:nvPr>
        </p:nvCxnSpPr>
        <p:spPr>
          <a:xfrm>
            <a:off x="1333183" y="3948748"/>
            <a:ext cx="6657340" cy="12065"/>
          </a:xfrm>
          <a:prstGeom prst="line">
            <a:avLst/>
          </a:prstGeom>
          <a:ln w="63500" cap="flat" cmpd="sng">
            <a:solidFill>
              <a:srgbClr val="00763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稻壳儿春秋广告/盗版必究        原创来源：http://chn.docer.com/works?userid=199329941#!/work_time"/>
          <p:cNvSpPr txBox="1"/>
          <p:nvPr>
            <p:custDataLst>
              <p:tags r:id="rId4"/>
            </p:custDataLst>
          </p:nvPr>
        </p:nvSpPr>
        <p:spPr>
          <a:xfrm>
            <a:off x="600710" y="1614170"/>
            <a:ext cx="7868285" cy="2922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dirty="0">
                <a:latin typeface="+mj-ea"/>
                <a:ea typeface="+mj-ea"/>
              </a:rPr>
              <a:t>基于区块链技术的农产品溯源关键技术研究</a:t>
            </a:r>
            <a:endParaRPr lang="zh-CN" altLang="en-US" sz="3600" dirty="0">
              <a:latin typeface="+mj-ea"/>
              <a:ea typeface="+mj-ea"/>
            </a:endParaRPr>
          </a:p>
          <a:p>
            <a:pPr algn="ctr"/>
            <a:endParaRPr lang="zh-CN" altLang="en-US" sz="3600" dirty="0">
              <a:latin typeface="+mj-ea"/>
              <a:ea typeface="+mj-ea"/>
            </a:endParaRPr>
          </a:p>
          <a:p>
            <a:pPr algn="ctr"/>
            <a:r>
              <a:rPr lang="zh-CN" altLang="en-US" sz="3600" dirty="0">
                <a:latin typeface="+mj-ea"/>
                <a:ea typeface="+mj-ea"/>
              </a:rPr>
              <a:t>开题报告</a:t>
            </a:r>
            <a:endParaRPr lang="zh-CN" altLang="en-US" sz="3600" dirty="0">
              <a:latin typeface="+mj-ea"/>
              <a:ea typeface="+mj-ea"/>
            </a:endParaRPr>
          </a:p>
          <a:p>
            <a:pPr algn="ctr"/>
            <a:endParaRPr lang="zh-CN" sz="4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122" name="文本占位符 3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1796424" y="4792980"/>
            <a:ext cx="5224125" cy="63627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t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800" kern="1200">
                <a:solidFill>
                  <a:schemeClr val="bg1">
                    <a:lumMod val="65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zh-CN" altLang="en-US" sz="1800" kern="1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楷体" panose="02010609060101010101" charset="-122"/>
              </a:rPr>
              <a:t>汇报人：</a:t>
            </a:r>
            <a:r>
              <a:rPr lang="zh-CN" altLang="en-US" sz="18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楷体" panose="02010609060101010101" charset="-122"/>
              </a:rPr>
              <a:t>柏小康</a:t>
            </a:r>
            <a:endParaRPr lang="zh-CN" altLang="en-US" sz="1800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楷体" panose="02010609060101010101" charset="-122"/>
            </a:endParaRPr>
          </a:p>
        </p:txBody>
      </p:sp>
      <p:sp>
        <p:nvSpPr>
          <p:cNvPr id="8" name="文本占位符 3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2060265" y="5459083"/>
            <a:ext cx="4880595" cy="63627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anchor="t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2800" kern="1200">
                <a:solidFill>
                  <a:schemeClr val="bg1">
                    <a:lumMod val="65000"/>
                  </a:schemeClr>
                </a:solidFill>
                <a:latin typeface="华文行楷" panose="02010800040101010101" pitchFamily="2" charset="-122"/>
                <a:ea typeface="华文行楷" panose="02010800040101010101" pitchFamily="2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r>
              <a:rPr lang="zh-CN" altLang="en-US" sz="1800" kern="1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时  间：</a:t>
            </a:r>
            <a:r>
              <a:rPr lang="en-US" altLang="zh-CN" sz="1800" kern="12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2024.11.10</a:t>
            </a:r>
            <a:endParaRPr lang="en-US" altLang="zh-CN" sz="1800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eaLnBrk="1" hangingPunct="1"/>
            <a:endParaRPr lang="en-US" altLang="zh-CN" sz="1800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eaLnBrk="1" hangingPunct="1"/>
            <a:endParaRPr lang="en-US" altLang="zh-CN" sz="1800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楷体" panose="02010609060101010101" charset="-122"/>
            </a:endParaRPr>
          </a:p>
          <a:p>
            <a:pPr eaLnBrk="1" hangingPunct="1"/>
            <a:endParaRPr lang="en-US" altLang="zh-CN" sz="1800" kern="12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二、研究方案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494665" y="1346835"/>
            <a:ext cx="211582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2.3.1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实验方案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83210" y="2049780"/>
            <a:ext cx="3463290" cy="2276475"/>
          </a:xfrm>
          <a:prstGeom prst="roundRect">
            <a:avLst>
              <a:gd name="adj" fmla="val 9092"/>
            </a:avLst>
          </a:prstGeom>
          <a:solidFill>
            <a:srgbClr val="0065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>
              <a:solidFill>
                <a:srgbClr val="313D51"/>
              </a:solidFill>
            </a:endParaRPr>
          </a:p>
        </p:txBody>
      </p:sp>
      <p:sp>
        <p:nvSpPr>
          <p:cNvPr id="14" name="TextBox 30"/>
          <p:cNvSpPr txBox="1"/>
          <p:nvPr/>
        </p:nvSpPr>
        <p:spPr>
          <a:xfrm>
            <a:off x="4997450" y="1456055"/>
            <a:ext cx="2901315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国密算法嵌入设计思路图</a:t>
            </a:r>
            <a:endParaRPr lang="zh-CN" altLang="en-US" sz="2000" b="1" dirty="0">
              <a:solidFill>
                <a:srgbClr val="313D5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4401820" y="2908703"/>
            <a:ext cx="394970" cy="369568"/>
            <a:chOff x="6012173" y="3182972"/>
            <a:chExt cx="517169" cy="483911"/>
          </a:xfrm>
          <a:solidFill>
            <a:schemeClr val="bg1"/>
          </a:solidFill>
        </p:grpSpPr>
        <p:sp>
          <p:nvSpPr>
            <p:cNvPr id="50" name="Freeform 250"/>
            <p:cNvSpPr/>
            <p:nvPr/>
          </p:nvSpPr>
          <p:spPr bwMode="auto">
            <a:xfrm>
              <a:off x="6012173" y="3324321"/>
              <a:ext cx="495551" cy="342562"/>
            </a:xfrm>
            <a:custGeom>
              <a:avLst/>
              <a:gdLst>
                <a:gd name="T0" fmla="*/ 132 w 238"/>
                <a:gd name="T1" fmla="*/ 164 h 164"/>
                <a:gd name="T2" fmla="*/ 84 w 238"/>
                <a:gd name="T3" fmla="*/ 153 h 164"/>
                <a:gd name="T4" fmla="*/ 26 w 238"/>
                <a:gd name="T5" fmla="*/ 0 h 164"/>
                <a:gd name="T6" fmla="*/ 65 w 238"/>
                <a:gd name="T7" fmla="*/ 17 h 164"/>
                <a:gd name="T8" fmla="*/ 102 w 238"/>
                <a:gd name="T9" fmla="*/ 115 h 164"/>
                <a:gd name="T10" fmla="*/ 199 w 238"/>
                <a:gd name="T11" fmla="*/ 78 h 164"/>
                <a:gd name="T12" fmla="*/ 238 w 238"/>
                <a:gd name="T13" fmla="*/ 95 h 164"/>
                <a:gd name="T14" fmla="*/ 173 w 238"/>
                <a:gd name="T15" fmla="*/ 156 h 164"/>
                <a:gd name="T16" fmla="*/ 132 w 238"/>
                <a:gd name="T17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8" h="164">
                  <a:moveTo>
                    <a:pt x="132" y="164"/>
                  </a:moveTo>
                  <a:cubicBezTo>
                    <a:pt x="116" y="164"/>
                    <a:pt x="100" y="160"/>
                    <a:pt x="84" y="153"/>
                  </a:cubicBezTo>
                  <a:cubicBezTo>
                    <a:pt x="26" y="127"/>
                    <a:pt x="0" y="58"/>
                    <a:pt x="26" y="0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48" y="54"/>
                    <a:pt x="65" y="98"/>
                    <a:pt x="102" y="115"/>
                  </a:cubicBezTo>
                  <a:cubicBezTo>
                    <a:pt x="139" y="132"/>
                    <a:pt x="183" y="115"/>
                    <a:pt x="199" y="78"/>
                  </a:cubicBezTo>
                  <a:cubicBezTo>
                    <a:pt x="238" y="95"/>
                    <a:pt x="238" y="95"/>
                    <a:pt x="238" y="95"/>
                  </a:cubicBezTo>
                  <a:cubicBezTo>
                    <a:pt x="225" y="124"/>
                    <a:pt x="202" y="145"/>
                    <a:pt x="173" y="156"/>
                  </a:cubicBezTo>
                  <a:cubicBezTo>
                    <a:pt x="160" y="161"/>
                    <a:pt x="146" y="164"/>
                    <a:pt x="132" y="1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1" name="Freeform 251"/>
            <p:cNvSpPr/>
            <p:nvPr/>
          </p:nvSpPr>
          <p:spPr bwMode="auto">
            <a:xfrm>
              <a:off x="6077027" y="3182972"/>
              <a:ext cx="187911" cy="157978"/>
            </a:xfrm>
            <a:custGeom>
              <a:avLst/>
              <a:gdLst>
                <a:gd name="T0" fmla="*/ 90 w 90"/>
                <a:gd name="T1" fmla="*/ 0 h 76"/>
                <a:gd name="T2" fmla="*/ 10 w 90"/>
                <a:gd name="T3" fmla="*/ 43 h 76"/>
                <a:gd name="T4" fmla="*/ 0 w 90"/>
                <a:gd name="T5" fmla="*/ 58 h 76"/>
                <a:gd name="T6" fmla="*/ 39 w 90"/>
                <a:gd name="T7" fmla="*/ 76 h 76"/>
                <a:gd name="T8" fmla="*/ 43 w 90"/>
                <a:gd name="T9" fmla="*/ 69 h 76"/>
                <a:gd name="T10" fmla="*/ 90 w 90"/>
                <a:gd name="T11" fmla="*/ 43 h 76"/>
                <a:gd name="T12" fmla="*/ 90 w 9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76">
                  <a:moveTo>
                    <a:pt x="90" y="0"/>
                  </a:moveTo>
                  <a:cubicBezTo>
                    <a:pt x="59" y="3"/>
                    <a:pt x="30" y="18"/>
                    <a:pt x="10" y="43"/>
                  </a:cubicBezTo>
                  <a:cubicBezTo>
                    <a:pt x="6" y="48"/>
                    <a:pt x="3" y="53"/>
                    <a:pt x="0" y="58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40" y="74"/>
                    <a:pt x="42" y="72"/>
                    <a:pt x="43" y="69"/>
                  </a:cubicBezTo>
                  <a:cubicBezTo>
                    <a:pt x="55" y="55"/>
                    <a:pt x="72" y="45"/>
                    <a:pt x="90" y="43"/>
                  </a:cubicBez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2" name="Freeform 252"/>
            <p:cNvSpPr/>
            <p:nvPr/>
          </p:nvSpPr>
          <p:spPr bwMode="auto">
            <a:xfrm>
              <a:off x="6436218" y="3445714"/>
              <a:ext cx="93124" cy="56539"/>
            </a:xfrm>
            <a:custGeom>
              <a:avLst/>
              <a:gdLst>
                <a:gd name="T0" fmla="*/ 2 w 45"/>
                <a:gd name="T1" fmla="*/ 0 h 27"/>
                <a:gd name="T2" fmla="*/ 0 w 45"/>
                <a:gd name="T3" fmla="*/ 10 h 27"/>
                <a:gd name="T4" fmla="*/ 39 w 45"/>
                <a:gd name="T5" fmla="*/ 27 h 27"/>
                <a:gd name="T6" fmla="*/ 45 w 45"/>
                <a:gd name="T7" fmla="*/ 0 h 27"/>
                <a:gd name="T8" fmla="*/ 2 w 45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7">
                  <a:moveTo>
                    <a:pt x="2" y="0"/>
                  </a:moveTo>
                  <a:cubicBezTo>
                    <a:pt x="2" y="4"/>
                    <a:pt x="1" y="7"/>
                    <a:pt x="0" y="10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2" y="19"/>
                    <a:pt x="44" y="10"/>
                    <a:pt x="45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3" name="Freeform 253"/>
            <p:cNvSpPr/>
            <p:nvPr/>
          </p:nvSpPr>
          <p:spPr bwMode="auto">
            <a:xfrm>
              <a:off x="6286555" y="3182972"/>
              <a:ext cx="242787" cy="241125"/>
            </a:xfrm>
            <a:custGeom>
              <a:avLst/>
              <a:gdLst>
                <a:gd name="T0" fmla="*/ 116 w 116"/>
                <a:gd name="T1" fmla="*/ 116 h 116"/>
                <a:gd name="T2" fmla="*/ 74 w 116"/>
                <a:gd name="T3" fmla="*/ 116 h 116"/>
                <a:gd name="T4" fmla="*/ 0 w 116"/>
                <a:gd name="T5" fmla="*/ 42 h 116"/>
                <a:gd name="T6" fmla="*/ 0 w 116"/>
                <a:gd name="T7" fmla="*/ 0 h 116"/>
                <a:gd name="T8" fmla="*/ 116 w 116"/>
                <a:gd name="T9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6">
                  <a:moveTo>
                    <a:pt x="116" y="116"/>
                  </a:moveTo>
                  <a:cubicBezTo>
                    <a:pt x="74" y="116"/>
                    <a:pt x="74" y="116"/>
                    <a:pt x="74" y="116"/>
                  </a:cubicBezTo>
                  <a:cubicBezTo>
                    <a:pt x="74" y="75"/>
                    <a:pt x="41" y="42"/>
                    <a:pt x="0" y="4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" y="0"/>
                    <a:pt x="116" y="52"/>
                    <a:pt x="116" y="1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4" name="Rectangle 254"/>
            <p:cNvSpPr>
              <a:spLocks noChangeArrowheads="1"/>
            </p:cNvSpPr>
            <p:nvPr/>
          </p:nvSpPr>
          <p:spPr bwMode="auto">
            <a:xfrm>
              <a:off x="6200083" y="3454029"/>
              <a:ext cx="43236" cy="56539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5" name="Rectangle 255"/>
            <p:cNvSpPr>
              <a:spLocks noChangeArrowheads="1"/>
            </p:cNvSpPr>
            <p:nvPr/>
          </p:nvSpPr>
          <p:spPr bwMode="auto">
            <a:xfrm>
              <a:off x="6264938" y="3382523"/>
              <a:ext cx="44899" cy="12804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6" name="Rectangle 256"/>
            <p:cNvSpPr>
              <a:spLocks noChangeArrowheads="1"/>
            </p:cNvSpPr>
            <p:nvPr/>
          </p:nvSpPr>
          <p:spPr bwMode="auto">
            <a:xfrm>
              <a:off x="6331455" y="3345938"/>
              <a:ext cx="43236" cy="16463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436110" y="5263907"/>
            <a:ext cx="326390" cy="373380"/>
            <a:chOff x="9477707" y="1892543"/>
            <a:chExt cx="427372" cy="488900"/>
          </a:xfrm>
          <a:solidFill>
            <a:schemeClr val="bg1"/>
          </a:solidFill>
        </p:grpSpPr>
        <p:sp>
          <p:nvSpPr>
            <p:cNvPr id="29" name="Oval 194"/>
            <p:cNvSpPr>
              <a:spLocks noChangeArrowheads="1"/>
            </p:cNvSpPr>
            <p:nvPr/>
          </p:nvSpPr>
          <p:spPr bwMode="auto">
            <a:xfrm>
              <a:off x="9604090" y="2291645"/>
              <a:ext cx="89798" cy="8979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0" name="Oval 195"/>
            <p:cNvSpPr>
              <a:spLocks noChangeArrowheads="1"/>
            </p:cNvSpPr>
            <p:nvPr/>
          </p:nvSpPr>
          <p:spPr bwMode="auto">
            <a:xfrm>
              <a:off x="9772044" y="2291645"/>
              <a:ext cx="86472" cy="8979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1" name="Freeform 196"/>
            <p:cNvSpPr/>
            <p:nvPr/>
          </p:nvSpPr>
          <p:spPr bwMode="auto">
            <a:xfrm>
              <a:off x="9477707" y="1939105"/>
              <a:ext cx="392450" cy="330922"/>
            </a:xfrm>
            <a:custGeom>
              <a:avLst/>
              <a:gdLst>
                <a:gd name="T0" fmla="*/ 180 w 188"/>
                <a:gd name="T1" fmla="*/ 158 h 158"/>
                <a:gd name="T2" fmla="*/ 180 w 188"/>
                <a:gd name="T3" fmla="*/ 158 h 158"/>
                <a:gd name="T4" fmla="*/ 66 w 188"/>
                <a:gd name="T5" fmla="*/ 157 h 158"/>
                <a:gd name="T6" fmla="*/ 59 w 188"/>
                <a:gd name="T7" fmla="*/ 151 h 158"/>
                <a:gd name="T8" fmla="*/ 31 w 188"/>
                <a:gd name="T9" fmla="*/ 23 h 158"/>
                <a:gd name="T10" fmla="*/ 7 w 188"/>
                <a:gd name="T11" fmla="*/ 17 h 158"/>
                <a:gd name="T12" fmla="*/ 2 w 188"/>
                <a:gd name="T13" fmla="*/ 7 h 158"/>
                <a:gd name="T14" fmla="*/ 12 w 188"/>
                <a:gd name="T15" fmla="*/ 1 h 158"/>
                <a:gd name="T16" fmla="*/ 40 w 188"/>
                <a:gd name="T17" fmla="*/ 9 h 158"/>
                <a:gd name="T18" fmla="*/ 46 w 188"/>
                <a:gd name="T19" fmla="*/ 15 h 158"/>
                <a:gd name="T20" fmla="*/ 73 w 188"/>
                <a:gd name="T21" fmla="*/ 141 h 158"/>
                <a:gd name="T22" fmla="*/ 180 w 188"/>
                <a:gd name="T23" fmla="*/ 141 h 158"/>
                <a:gd name="T24" fmla="*/ 188 w 188"/>
                <a:gd name="T25" fmla="*/ 149 h 158"/>
                <a:gd name="T26" fmla="*/ 180 w 188"/>
                <a:gd name="T2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8" h="158">
                  <a:moveTo>
                    <a:pt x="180" y="158"/>
                  </a:moveTo>
                  <a:cubicBezTo>
                    <a:pt x="180" y="158"/>
                    <a:pt x="180" y="158"/>
                    <a:pt x="180" y="158"/>
                  </a:cubicBezTo>
                  <a:cubicBezTo>
                    <a:pt x="66" y="157"/>
                    <a:pt x="66" y="157"/>
                    <a:pt x="66" y="157"/>
                  </a:cubicBezTo>
                  <a:cubicBezTo>
                    <a:pt x="63" y="157"/>
                    <a:pt x="59" y="154"/>
                    <a:pt x="59" y="151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3" y="15"/>
                    <a:pt x="0" y="11"/>
                    <a:pt x="2" y="7"/>
                  </a:cubicBezTo>
                  <a:cubicBezTo>
                    <a:pt x="3" y="2"/>
                    <a:pt x="7" y="0"/>
                    <a:pt x="12" y="1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3" y="10"/>
                    <a:pt x="45" y="12"/>
                    <a:pt x="46" y="15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180" y="141"/>
                    <a:pt x="180" y="141"/>
                    <a:pt x="180" y="141"/>
                  </a:cubicBezTo>
                  <a:cubicBezTo>
                    <a:pt x="184" y="141"/>
                    <a:pt x="188" y="145"/>
                    <a:pt x="188" y="149"/>
                  </a:cubicBezTo>
                  <a:cubicBezTo>
                    <a:pt x="188" y="154"/>
                    <a:pt x="184" y="158"/>
                    <a:pt x="180" y="15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2" name="Freeform 197"/>
            <p:cNvSpPr/>
            <p:nvPr/>
          </p:nvSpPr>
          <p:spPr bwMode="auto">
            <a:xfrm>
              <a:off x="9574157" y="2028903"/>
              <a:ext cx="330922" cy="171282"/>
            </a:xfrm>
            <a:custGeom>
              <a:avLst/>
              <a:gdLst>
                <a:gd name="T0" fmla="*/ 148 w 159"/>
                <a:gd name="T1" fmla="*/ 75 h 82"/>
                <a:gd name="T2" fmla="*/ 141 w 159"/>
                <a:gd name="T3" fmla="*/ 82 h 82"/>
                <a:gd name="T4" fmla="*/ 18 w 159"/>
                <a:gd name="T5" fmla="*/ 82 h 82"/>
                <a:gd name="T6" fmla="*/ 12 w 159"/>
                <a:gd name="T7" fmla="*/ 75 h 82"/>
                <a:gd name="T8" fmla="*/ 0 w 159"/>
                <a:gd name="T9" fmla="*/ 6 h 82"/>
                <a:gd name="T10" fmla="*/ 6 w 159"/>
                <a:gd name="T11" fmla="*/ 0 h 82"/>
                <a:gd name="T12" fmla="*/ 159 w 159"/>
                <a:gd name="T13" fmla="*/ 15 h 82"/>
                <a:gd name="T14" fmla="*/ 148 w 159"/>
                <a:gd name="T15" fmla="*/ 75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9" h="82">
                  <a:moveTo>
                    <a:pt x="148" y="75"/>
                  </a:moveTo>
                  <a:cubicBezTo>
                    <a:pt x="148" y="79"/>
                    <a:pt x="145" y="82"/>
                    <a:pt x="141" y="82"/>
                  </a:cubicBezTo>
                  <a:cubicBezTo>
                    <a:pt x="18" y="82"/>
                    <a:pt x="18" y="82"/>
                    <a:pt x="18" y="82"/>
                  </a:cubicBezTo>
                  <a:cubicBezTo>
                    <a:pt x="15" y="82"/>
                    <a:pt x="12" y="79"/>
                    <a:pt x="12" y="7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59" y="15"/>
                    <a:pt x="159" y="15"/>
                    <a:pt x="159" y="15"/>
                  </a:cubicBezTo>
                  <a:lnTo>
                    <a:pt x="148" y="7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3" name="Freeform 198"/>
            <p:cNvSpPr/>
            <p:nvPr/>
          </p:nvSpPr>
          <p:spPr bwMode="auto">
            <a:xfrm>
              <a:off x="9725483" y="1892543"/>
              <a:ext cx="44899" cy="34922"/>
            </a:xfrm>
            <a:custGeom>
              <a:avLst/>
              <a:gdLst>
                <a:gd name="T0" fmla="*/ 23 w 27"/>
                <a:gd name="T1" fmla="*/ 0 h 21"/>
                <a:gd name="T2" fmla="*/ 18 w 27"/>
                <a:gd name="T3" fmla="*/ 0 h 21"/>
                <a:gd name="T4" fmla="*/ 6 w 27"/>
                <a:gd name="T5" fmla="*/ 0 h 21"/>
                <a:gd name="T6" fmla="*/ 3 w 27"/>
                <a:gd name="T7" fmla="*/ 0 h 21"/>
                <a:gd name="T8" fmla="*/ 0 w 27"/>
                <a:gd name="T9" fmla="*/ 21 h 21"/>
                <a:gd name="T10" fmla="*/ 8 w 27"/>
                <a:gd name="T11" fmla="*/ 21 h 21"/>
                <a:gd name="T12" fmla="*/ 19 w 27"/>
                <a:gd name="T13" fmla="*/ 21 h 21"/>
                <a:gd name="T14" fmla="*/ 27 w 27"/>
                <a:gd name="T15" fmla="*/ 21 h 21"/>
                <a:gd name="T16" fmla="*/ 23 w 27"/>
                <a:gd name="T1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1">
                  <a:moveTo>
                    <a:pt x="23" y="0"/>
                  </a:moveTo>
                  <a:lnTo>
                    <a:pt x="18" y="0"/>
                  </a:lnTo>
                  <a:lnTo>
                    <a:pt x="6" y="0"/>
                  </a:lnTo>
                  <a:lnTo>
                    <a:pt x="3" y="0"/>
                  </a:lnTo>
                  <a:lnTo>
                    <a:pt x="0" y="21"/>
                  </a:lnTo>
                  <a:lnTo>
                    <a:pt x="8" y="21"/>
                  </a:lnTo>
                  <a:lnTo>
                    <a:pt x="19" y="21"/>
                  </a:lnTo>
                  <a:lnTo>
                    <a:pt x="27" y="21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4" name="Freeform 199"/>
            <p:cNvSpPr/>
            <p:nvPr/>
          </p:nvSpPr>
          <p:spPr bwMode="auto">
            <a:xfrm>
              <a:off x="9665617" y="1902520"/>
              <a:ext cx="51551" cy="49888"/>
            </a:xfrm>
            <a:custGeom>
              <a:avLst/>
              <a:gdLst>
                <a:gd name="T0" fmla="*/ 16 w 31"/>
                <a:gd name="T1" fmla="*/ 0 h 30"/>
                <a:gd name="T2" fmla="*/ 12 w 31"/>
                <a:gd name="T3" fmla="*/ 1 h 30"/>
                <a:gd name="T4" fmla="*/ 4 w 31"/>
                <a:gd name="T5" fmla="*/ 7 h 30"/>
                <a:gd name="T6" fmla="*/ 0 w 31"/>
                <a:gd name="T7" fmla="*/ 10 h 30"/>
                <a:gd name="T8" fmla="*/ 9 w 31"/>
                <a:gd name="T9" fmla="*/ 30 h 30"/>
                <a:gd name="T10" fmla="*/ 15 w 31"/>
                <a:gd name="T11" fmla="*/ 25 h 30"/>
                <a:gd name="T12" fmla="*/ 24 w 31"/>
                <a:gd name="T13" fmla="*/ 20 h 30"/>
                <a:gd name="T14" fmla="*/ 31 w 31"/>
                <a:gd name="T15" fmla="*/ 15 h 30"/>
                <a:gd name="T16" fmla="*/ 16 w 31"/>
                <a:gd name="T1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0">
                  <a:moveTo>
                    <a:pt x="16" y="0"/>
                  </a:moveTo>
                  <a:lnTo>
                    <a:pt x="12" y="1"/>
                  </a:lnTo>
                  <a:lnTo>
                    <a:pt x="4" y="7"/>
                  </a:lnTo>
                  <a:lnTo>
                    <a:pt x="0" y="10"/>
                  </a:lnTo>
                  <a:lnTo>
                    <a:pt x="9" y="30"/>
                  </a:lnTo>
                  <a:lnTo>
                    <a:pt x="15" y="25"/>
                  </a:lnTo>
                  <a:lnTo>
                    <a:pt x="24" y="20"/>
                  </a:lnTo>
                  <a:lnTo>
                    <a:pt x="31" y="15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5" name="Freeform 200"/>
            <p:cNvSpPr/>
            <p:nvPr/>
          </p:nvSpPr>
          <p:spPr bwMode="auto">
            <a:xfrm>
              <a:off x="9622381" y="1944094"/>
              <a:ext cx="49888" cy="51551"/>
            </a:xfrm>
            <a:custGeom>
              <a:avLst/>
              <a:gdLst>
                <a:gd name="T0" fmla="*/ 10 w 30"/>
                <a:gd name="T1" fmla="*/ 0 h 31"/>
                <a:gd name="T2" fmla="*/ 7 w 30"/>
                <a:gd name="T3" fmla="*/ 4 h 31"/>
                <a:gd name="T4" fmla="*/ 2 w 30"/>
                <a:gd name="T5" fmla="*/ 14 h 31"/>
                <a:gd name="T6" fmla="*/ 0 w 30"/>
                <a:gd name="T7" fmla="*/ 17 h 31"/>
                <a:gd name="T8" fmla="*/ 17 w 30"/>
                <a:gd name="T9" fmla="*/ 31 h 31"/>
                <a:gd name="T10" fmla="*/ 21 w 30"/>
                <a:gd name="T11" fmla="*/ 24 h 31"/>
                <a:gd name="T12" fmla="*/ 26 w 30"/>
                <a:gd name="T13" fmla="*/ 14 h 31"/>
                <a:gd name="T14" fmla="*/ 30 w 30"/>
                <a:gd name="T15" fmla="*/ 7 h 31"/>
                <a:gd name="T16" fmla="*/ 10 w 30"/>
                <a:gd name="T1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1">
                  <a:moveTo>
                    <a:pt x="10" y="0"/>
                  </a:moveTo>
                  <a:lnTo>
                    <a:pt x="7" y="4"/>
                  </a:lnTo>
                  <a:lnTo>
                    <a:pt x="2" y="14"/>
                  </a:lnTo>
                  <a:lnTo>
                    <a:pt x="0" y="17"/>
                  </a:lnTo>
                  <a:lnTo>
                    <a:pt x="17" y="31"/>
                  </a:lnTo>
                  <a:lnTo>
                    <a:pt x="21" y="24"/>
                  </a:lnTo>
                  <a:lnTo>
                    <a:pt x="26" y="14"/>
                  </a:lnTo>
                  <a:lnTo>
                    <a:pt x="30" y="7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6" name="Freeform 201"/>
            <p:cNvSpPr/>
            <p:nvPr/>
          </p:nvSpPr>
          <p:spPr bwMode="auto">
            <a:xfrm>
              <a:off x="9610741" y="2002296"/>
              <a:ext cx="38248" cy="43236"/>
            </a:xfrm>
            <a:custGeom>
              <a:avLst/>
              <a:gdLst>
                <a:gd name="T0" fmla="*/ 0 w 23"/>
                <a:gd name="T1" fmla="*/ 5 h 26"/>
                <a:gd name="T2" fmla="*/ 0 w 23"/>
                <a:gd name="T3" fmla="*/ 9 h 26"/>
                <a:gd name="T4" fmla="*/ 2 w 23"/>
                <a:gd name="T5" fmla="*/ 20 h 26"/>
                <a:gd name="T6" fmla="*/ 2 w 23"/>
                <a:gd name="T7" fmla="*/ 25 h 26"/>
                <a:gd name="T8" fmla="*/ 23 w 23"/>
                <a:gd name="T9" fmla="*/ 26 h 26"/>
                <a:gd name="T10" fmla="*/ 22 w 23"/>
                <a:gd name="T11" fmla="*/ 19 h 26"/>
                <a:gd name="T12" fmla="*/ 22 w 23"/>
                <a:gd name="T13" fmla="*/ 9 h 26"/>
                <a:gd name="T14" fmla="*/ 22 w 23"/>
                <a:gd name="T15" fmla="*/ 0 h 26"/>
                <a:gd name="T16" fmla="*/ 0 w 23"/>
                <a:gd name="T17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6">
                  <a:moveTo>
                    <a:pt x="0" y="5"/>
                  </a:moveTo>
                  <a:lnTo>
                    <a:pt x="0" y="9"/>
                  </a:lnTo>
                  <a:lnTo>
                    <a:pt x="2" y="20"/>
                  </a:lnTo>
                  <a:lnTo>
                    <a:pt x="2" y="25"/>
                  </a:lnTo>
                  <a:lnTo>
                    <a:pt x="23" y="26"/>
                  </a:lnTo>
                  <a:lnTo>
                    <a:pt x="22" y="19"/>
                  </a:lnTo>
                  <a:lnTo>
                    <a:pt x="22" y="9"/>
                  </a:lnTo>
                  <a:lnTo>
                    <a:pt x="22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7" name="Freeform 202"/>
            <p:cNvSpPr/>
            <p:nvPr/>
          </p:nvSpPr>
          <p:spPr bwMode="auto">
            <a:xfrm>
              <a:off x="9622381" y="2057173"/>
              <a:ext cx="49888" cy="51551"/>
            </a:xfrm>
            <a:custGeom>
              <a:avLst/>
              <a:gdLst>
                <a:gd name="T0" fmla="*/ 0 w 30"/>
                <a:gd name="T1" fmla="*/ 13 h 31"/>
                <a:gd name="T2" fmla="*/ 2 w 30"/>
                <a:gd name="T3" fmla="*/ 17 h 31"/>
                <a:gd name="T4" fmla="*/ 7 w 30"/>
                <a:gd name="T5" fmla="*/ 27 h 31"/>
                <a:gd name="T6" fmla="*/ 10 w 30"/>
                <a:gd name="T7" fmla="*/ 31 h 31"/>
                <a:gd name="T8" fmla="*/ 30 w 30"/>
                <a:gd name="T9" fmla="*/ 22 h 31"/>
                <a:gd name="T10" fmla="*/ 26 w 30"/>
                <a:gd name="T11" fmla="*/ 16 h 31"/>
                <a:gd name="T12" fmla="*/ 20 w 30"/>
                <a:gd name="T13" fmla="*/ 6 h 31"/>
                <a:gd name="T14" fmla="*/ 16 w 30"/>
                <a:gd name="T15" fmla="*/ 0 h 31"/>
                <a:gd name="T16" fmla="*/ 0 w 30"/>
                <a:gd name="T17" fmla="*/ 1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1">
                  <a:moveTo>
                    <a:pt x="0" y="13"/>
                  </a:moveTo>
                  <a:lnTo>
                    <a:pt x="2" y="17"/>
                  </a:lnTo>
                  <a:lnTo>
                    <a:pt x="7" y="27"/>
                  </a:lnTo>
                  <a:lnTo>
                    <a:pt x="10" y="31"/>
                  </a:lnTo>
                  <a:lnTo>
                    <a:pt x="30" y="22"/>
                  </a:lnTo>
                  <a:lnTo>
                    <a:pt x="26" y="1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8" name="Freeform 203"/>
            <p:cNvSpPr/>
            <p:nvPr/>
          </p:nvSpPr>
          <p:spPr bwMode="auto">
            <a:xfrm>
              <a:off x="9665617" y="2102071"/>
              <a:ext cx="49888" cy="48225"/>
            </a:xfrm>
            <a:custGeom>
              <a:avLst/>
              <a:gdLst>
                <a:gd name="T0" fmla="*/ 0 w 30"/>
                <a:gd name="T1" fmla="*/ 20 h 29"/>
                <a:gd name="T2" fmla="*/ 4 w 30"/>
                <a:gd name="T3" fmla="*/ 22 h 29"/>
                <a:gd name="T4" fmla="*/ 14 w 30"/>
                <a:gd name="T5" fmla="*/ 28 h 29"/>
                <a:gd name="T6" fmla="*/ 17 w 30"/>
                <a:gd name="T7" fmla="*/ 29 h 29"/>
                <a:gd name="T8" fmla="*/ 30 w 30"/>
                <a:gd name="T9" fmla="*/ 12 h 29"/>
                <a:gd name="T10" fmla="*/ 22 w 30"/>
                <a:gd name="T11" fmla="*/ 9 h 29"/>
                <a:gd name="T12" fmla="*/ 14 w 30"/>
                <a:gd name="T13" fmla="*/ 4 h 29"/>
                <a:gd name="T14" fmla="*/ 6 w 30"/>
                <a:gd name="T15" fmla="*/ 0 h 29"/>
                <a:gd name="T16" fmla="*/ 0 w 30"/>
                <a:gd name="T17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29">
                  <a:moveTo>
                    <a:pt x="0" y="20"/>
                  </a:moveTo>
                  <a:lnTo>
                    <a:pt x="4" y="22"/>
                  </a:lnTo>
                  <a:lnTo>
                    <a:pt x="14" y="28"/>
                  </a:lnTo>
                  <a:lnTo>
                    <a:pt x="17" y="29"/>
                  </a:lnTo>
                  <a:lnTo>
                    <a:pt x="30" y="12"/>
                  </a:lnTo>
                  <a:lnTo>
                    <a:pt x="22" y="9"/>
                  </a:lnTo>
                  <a:lnTo>
                    <a:pt x="14" y="4"/>
                  </a:lnTo>
                  <a:lnTo>
                    <a:pt x="6" y="0"/>
                  </a:lnTo>
                  <a:lnTo>
                    <a:pt x="0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9" name="Freeform 204"/>
            <p:cNvSpPr/>
            <p:nvPr/>
          </p:nvSpPr>
          <p:spPr bwMode="auto">
            <a:xfrm>
              <a:off x="9723820" y="2125352"/>
              <a:ext cx="43236" cy="34922"/>
            </a:xfrm>
            <a:custGeom>
              <a:avLst/>
              <a:gdLst>
                <a:gd name="T0" fmla="*/ 4 w 26"/>
                <a:gd name="T1" fmla="*/ 21 h 21"/>
                <a:gd name="T2" fmla="*/ 9 w 26"/>
                <a:gd name="T3" fmla="*/ 21 h 21"/>
                <a:gd name="T4" fmla="*/ 19 w 26"/>
                <a:gd name="T5" fmla="*/ 21 h 21"/>
                <a:gd name="T6" fmla="*/ 24 w 26"/>
                <a:gd name="T7" fmla="*/ 21 h 21"/>
                <a:gd name="T8" fmla="*/ 26 w 26"/>
                <a:gd name="T9" fmla="*/ 0 h 21"/>
                <a:gd name="T10" fmla="*/ 19 w 26"/>
                <a:gd name="T11" fmla="*/ 0 h 21"/>
                <a:gd name="T12" fmla="*/ 7 w 26"/>
                <a:gd name="T13" fmla="*/ 0 h 21"/>
                <a:gd name="T14" fmla="*/ 0 w 26"/>
                <a:gd name="T15" fmla="*/ 1 h 21"/>
                <a:gd name="T16" fmla="*/ 4 w 26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1">
                  <a:moveTo>
                    <a:pt x="4" y="21"/>
                  </a:moveTo>
                  <a:lnTo>
                    <a:pt x="9" y="21"/>
                  </a:lnTo>
                  <a:lnTo>
                    <a:pt x="19" y="21"/>
                  </a:lnTo>
                  <a:lnTo>
                    <a:pt x="24" y="21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7" y="0"/>
                  </a:lnTo>
                  <a:lnTo>
                    <a:pt x="0" y="1"/>
                  </a:lnTo>
                  <a:lnTo>
                    <a:pt x="4" y="2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0" name="Freeform 206"/>
            <p:cNvSpPr/>
            <p:nvPr/>
          </p:nvSpPr>
          <p:spPr bwMode="auto">
            <a:xfrm>
              <a:off x="9775370" y="2102071"/>
              <a:ext cx="53214" cy="49888"/>
            </a:xfrm>
            <a:custGeom>
              <a:avLst/>
              <a:gdLst>
                <a:gd name="T0" fmla="*/ 15 w 32"/>
                <a:gd name="T1" fmla="*/ 30 h 30"/>
                <a:gd name="T2" fmla="*/ 18 w 32"/>
                <a:gd name="T3" fmla="*/ 28 h 30"/>
                <a:gd name="T4" fmla="*/ 28 w 32"/>
                <a:gd name="T5" fmla="*/ 22 h 30"/>
                <a:gd name="T6" fmla="*/ 32 w 32"/>
                <a:gd name="T7" fmla="*/ 19 h 30"/>
                <a:gd name="T8" fmla="*/ 23 w 32"/>
                <a:gd name="T9" fmla="*/ 0 h 30"/>
                <a:gd name="T10" fmla="*/ 17 w 32"/>
                <a:gd name="T11" fmla="*/ 4 h 30"/>
                <a:gd name="T12" fmla="*/ 7 w 32"/>
                <a:gd name="T13" fmla="*/ 10 h 30"/>
                <a:gd name="T14" fmla="*/ 0 w 32"/>
                <a:gd name="T15" fmla="*/ 14 h 30"/>
                <a:gd name="T16" fmla="*/ 15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15" y="30"/>
                  </a:moveTo>
                  <a:lnTo>
                    <a:pt x="18" y="28"/>
                  </a:lnTo>
                  <a:lnTo>
                    <a:pt x="28" y="22"/>
                  </a:lnTo>
                  <a:lnTo>
                    <a:pt x="32" y="19"/>
                  </a:lnTo>
                  <a:lnTo>
                    <a:pt x="23" y="0"/>
                  </a:lnTo>
                  <a:lnTo>
                    <a:pt x="17" y="4"/>
                  </a:lnTo>
                  <a:lnTo>
                    <a:pt x="7" y="10"/>
                  </a:lnTo>
                  <a:lnTo>
                    <a:pt x="0" y="14"/>
                  </a:lnTo>
                  <a:lnTo>
                    <a:pt x="15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1" name="Freeform 207"/>
            <p:cNvSpPr/>
            <p:nvPr/>
          </p:nvSpPr>
          <p:spPr bwMode="auto">
            <a:xfrm>
              <a:off x="9821932" y="2058835"/>
              <a:ext cx="49888" cy="49888"/>
            </a:xfrm>
            <a:custGeom>
              <a:avLst/>
              <a:gdLst>
                <a:gd name="T0" fmla="*/ 20 w 30"/>
                <a:gd name="T1" fmla="*/ 30 h 30"/>
                <a:gd name="T2" fmla="*/ 22 w 30"/>
                <a:gd name="T3" fmla="*/ 26 h 30"/>
                <a:gd name="T4" fmla="*/ 27 w 30"/>
                <a:gd name="T5" fmla="*/ 16 h 30"/>
                <a:gd name="T6" fmla="*/ 30 w 30"/>
                <a:gd name="T7" fmla="*/ 12 h 30"/>
                <a:gd name="T8" fmla="*/ 12 w 30"/>
                <a:gd name="T9" fmla="*/ 0 h 30"/>
                <a:gd name="T10" fmla="*/ 9 w 30"/>
                <a:gd name="T11" fmla="*/ 6 h 30"/>
                <a:gd name="T12" fmla="*/ 4 w 30"/>
                <a:gd name="T13" fmla="*/ 16 h 30"/>
                <a:gd name="T14" fmla="*/ 0 w 30"/>
                <a:gd name="T15" fmla="*/ 22 h 30"/>
                <a:gd name="T16" fmla="*/ 20 w 30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0">
                  <a:moveTo>
                    <a:pt x="20" y="30"/>
                  </a:moveTo>
                  <a:lnTo>
                    <a:pt x="22" y="26"/>
                  </a:lnTo>
                  <a:lnTo>
                    <a:pt x="27" y="16"/>
                  </a:lnTo>
                  <a:lnTo>
                    <a:pt x="30" y="12"/>
                  </a:lnTo>
                  <a:lnTo>
                    <a:pt x="12" y="0"/>
                  </a:lnTo>
                  <a:lnTo>
                    <a:pt x="9" y="6"/>
                  </a:lnTo>
                  <a:lnTo>
                    <a:pt x="4" y="16"/>
                  </a:lnTo>
                  <a:lnTo>
                    <a:pt x="0" y="22"/>
                  </a:lnTo>
                  <a:lnTo>
                    <a:pt x="20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2" name="Freeform 208"/>
            <p:cNvSpPr/>
            <p:nvPr/>
          </p:nvSpPr>
          <p:spPr bwMode="auto">
            <a:xfrm>
              <a:off x="9845213" y="2007285"/>
              <a:ext cx="36584" cy="43236"/>
            </a:xfrm>
            <a:custGeom>
              <a:avLst/>
              <a:gdLst>
                <a:gd name="T0" fmla="*/ 22 w 22"/>
                <a:gd name="T1" fmla="*/ 22 h 26"/>
                <a:gd name="T2" fmla="*/ 22 w 22"/>
                <a:gd name="T3" fmla="*/ 17 h 26"/>
                <a:gd name="T4" fmla="*/ 21 w 22"/>
                <a:gd name="T5" fmla="*/ 6 h 26"/>
                <a:gd name="T6" fmla="*/ 21 w 22"/>
                <a:gd name="T7" fmla="*/ 2 h 26"/>
                <a:gd name="T8" fmla="*/ 0 w 22"/>
                <a:gd name="T9" fmla="*/ 0 h 26"/>
                <a:gd name="T10" fmla="*/ 0 w 22"/>
                <a:gd name="T11" fmla="*/ 7 h 26"/>
                <a:gd name="T12" fmla="*/ 1 w 22"/>
                <a:gd name="T13" fmla="*/ 18 h 26"/>
                <a:gd name="T14" fmla="*/ 1 w 22"/>
                <a:gd name="T15" fmla="*/ 26 h 26"/>
                <a:gd name="T16" fmla="*/ 22 w 22"/>
                <a:gd name="T1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6">
                  <a:moveTo>
                    <a:pt x="22" y="22"/>
                  </a:moveTo>
                  <a:lnTo>
                    <a:pt x="22" y="17"/>
                  </a:lnTo>
                  <a:lnTo>
                    <a:pt x="21" y="6"/>
                  </a:lnTo>
                  <a:lnTo>
                    <a:pt x="21" y="2"/>
                  </a:lnTo>
                  <a:lnTo>
                    <a:pt x="0" y="0"/>
                  </a:lnTo>
                  <a:lnTo>
                    <a:pt x="0" y="7"/>
                  </a:lnTo>
                  <a:lnTo>
                    <a:pt x="1" y="18"/>
                  </a:lnTo>
                  <a:lnTo>
                    <a:pt x="1" y="26"/>
                  </a:lnTo>
                  <a:lnTo>
                    <a:pt x="22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3" name="Freeform 209"/>
            <p:cNvSpPr/>
            <p:nvPr/>
          </p:nvSpPr>
          <p:spPr bwMode="auto">
            <a:xfrm>
              <a:off x="9821932" y="1945756"/>
              <a:ext cx="49888" cy="49888"/>
            </a:xfrm>
            <a:custGeom>
              <a:avLst/>
              <a:gdLst>
                <a:gd name="T0" fmla="*/ 30 w 30"/>
                <a:gd name="T1" fmla="*/ 16 h 30"/>
                <a:gd name="T2" fmla="*/ 27 w 30"/>
                <a:gd name="T3" fmla="*/ 13 h 30"/>
                <a:gd name="T4" fmla="*/ 21 w 30"/>
                <a:gd name="T5" fmla="*/ 4 h 30"/>
                <a:gd name="T6" fmla="*/ 20 w 30"/>
                <a:gd name="T7" fmla="*/ 0 h 30"/>
                <a:gd name="T8" fmla="*/ 0 w 30"/>
                <a:gd name="T9" fmla="*/ 8 h 30"/>
                <a:gd name="T10" fmla="*/ 4 w 30"/>
                <a:gd name="T11" fmla="*/ 15 h 30"/>
                <a:gd name="T12" fmla="*/ 10 w 30"/>
                <a:gd name="T13" fmla="*/ 24 h 30"/>
                <a:gd name="T14" fmla="*/ 14 w 30"/>
                <a:gd name="T15" fmla="*/ 30 h 30"/>
                <a:gd name="T16" fmla="*/ 30 w 30"/>
                <a:gd name="T17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0">
                  <a:moveTo>
                    <a:pt x="30" y="16"/>
                  </a:moveTo>
                  <a:lnTo>
                    <a:pt x="27" y="13"/>
                  </a:lnTo>
                  <a:lnTo>
                    <a:pt x="21" y="4"/>
                  </a:lnTo>
                  <a:lnTo>
                    <a:pt x="20" y="0"/>
                  </a:lnTo>
                  <a:lnTo>
                    <a:pt x="0" y="8"/>
                  </a:lnTo>
                  <a:lnTo>
                    <a:pt x="4" y="15"/>
                  </a:lnTo>
                  <a:lnTo>
                    <a:pt x="10" y="24"/>
                  </a:lnTo>
                  <a:lnTo>
                    <a:pt x="14" y="30"/>
                  </a:lnTo>
                  <a:lnTo>
                    <a:pt x="30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4" name="Freeform 210"/>
            <p:cNvSpPr/>
            <p:nvPr/>
          </p:nvSpPr>
          <p:spPr bwMode="auto">
            <a:xfrm>
              <a:off x="9778696" y="1902520"/>
              <a:ext cx="49888" cy="49888"/>
            </a:xfrm>
            <a:custGeom>
              <a:avLst/>
              <a:gdLst>
                <a:gd name="T0" fmla="*/ 30 w 30"/>
                <a:gd name="T1" fmla="*/ 9 h 30"/>
                <a:gd name="T2" fmla="*/ 26 w 30"/>
                <a:gd name="T3" fmla="*/ 7 h 30"/>
                <a:gd name="T4" fmla="*/ 16 w 30"/>
                <a:gd name="T5" fmla="*/ 2 h 30"/>
                <a:gd name="T6" fmla="*/ 12 w 30"/>
                <a:gd name="T7" fmla="*/ 0 h 30"/>
                <a:gd name="T8" fmla="*/ 0 w 30"/>
                <a:gd name="T9" fmla="*/ 17 h 30"/>
                <a:gd name="T10" fmla="*/ 6 w 30"/>
                <a:gd name="T11" fmla="*/ 21 h 30"/>
                <a:gd name="T12" fmla="*/ 16 w 30"/>
                <a:gd name="T13" fmla="*/ 26 h 30"/>
                <a:gd name="T14" fmla="*/ 23 w 30"/>
                <a:gd name="T15" fmla="*/ 30 h 30"/>
                <a:gd name="T16" fmla="*/ 30 w 30"/>
                <a:gd name="T17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0">
                  <a:moveTo>
                    <a:pt x="30" y="9"/>
                  </a:moveTo>
                  <a:lnTo>
                    <a:pt x="26" y="7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0" y="17"/>
                  </a:lnTo>
                  <a:lnTo>
                    <a:pt x="6" y="21"/>
                  </a:lnTo>
                  <a:lnTo>
                    <a:pt x="16" y="26"/>
                  </a:lnTo>
                  <a:lnTo>
                    <a:pt x="23" y="30"/>
                  </a:lnTo>
                  <a:lnTo>
                    <a:pt x="30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5" name="Freeform 211"/>
            <p:cNvSpPr>
              <a:spLocks noEditPoints="1"/>
            </p:cNvSpPr>
            <p:nvPr/>
          </p:nvSpPr>
          <p:spPr bwMode="auto">
            <a:xfrm>
              <a:off x="9632359" y="1912498"/>
              <a:ext cx="229484" cy="226158"/>
            </a:xfrm>
            <a:custGeom>
              <a:avLst/>
              <a:gdLst>
                <a:gd name="T0" fmla="*/ 55 w 110"/>
                <a:gd name="T1" fmla="*/ 108 h 108"/>
                <a:gd name="T2" fmla="*/ 1 w 110"/>
                <a:gd name="T3" fmla="*/ 57 h 108"/>
                <a:gd name="T4" fmla="*/ 53 w 110"/>
                <a:gd name="T5" fmla="*/ 1 h 108"/>
                <a:gd name="T6" fmla="*/ 109 w 110"/>
                <a:gd name="T7" fmla="*/ 52 h 108"/>
                <a:gd name="T8" fmla="*/ 57 w 110"/>
                <a:gd name="T9" fmla="*/ 108 h 108"/>
                <a:gd name="T10" fmla="*/ 55 w 110"/>
                <a:gd name="T11" fmla="*/ 108 h 108"/>
                <a:gd name="T12" fmla="*/ 55 w 110"/>
                <a:gd name="T13" fmla="*/ 16 h 108"/>
                <a:gd name="T14" fmla="*/ 53 w 110"/>
                <a:gd name="T15" fmla="*/ 16 h 108"/>
                <a:gd name="T16" fmla="*/ 16 w 110"/>
                <a:gd name="T17" fmla="*/ 56 h 108"/>
                <a:gd name="T18" fmla="*/ 57 w 110"/>
                <a:gd name="T19" fmla="*/ 94 h 108"/>
                <a:gd name="T20" fmla="*/ 94 w 110"/>
                <a:gd name="T21" fmla="*/ 53 h 108"/>
                <a:gd name="T22" fmla="*/ 55 w 110"/>
                <a:gd name="T23" fmla="*/ 1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108">
                  <a:moveTo>
                    <a:pt x="55" y="108"/>
                  </a:moveTo>
                  <a:cubicBezTo>
                    <a:pt x="26" y="108"/>
                    <a:pt x="2" y="86"/>
                    <a:pt x="1" y="57"/>
                  </a:cubicBezTo>
                  <a:cubicBezTo>
                    <a:pt x="0" y="27"/>
                    <a:pt x="23" y="2"/>
                    <a:pt x="53" y="1"/>
                  </a:cubicBezTo>
                  <a:cubicBezTo>
                    <a:pt x="83" y="0"/>
                    <a:pt x="108" y="23"/>
                    <a:pt x="109" y="52"/>
                  </a:cubicBezTo>
                  <a:cubicBezTo>
                    <a:pt x="110" y="82"/>
                    <a:pt x="87" y="107"/>
                    <a:pt x="57" y="108"/>
                  </a:cubicBezTo>
                  <a:cubicBezTo>
                    <a:pt x="56" y="108"/>
                    <a:pt x="56" y="108"/>
                    <a:pt x="55" y="108"/>
                  </a:cubicBezTo>
                  <a:close/>
                  <a:moveTo>
                    <a:pt x="55" y="16"/>
                  </a:moveTo>
                  <a:cubicBezTo>
                    <a:pt x="54" y="16"/>
                    <a:pt x="54" y="16"/>
                    <a:pt x="53" y="16"/>
                  </a:cubicBezTo>
                  <a:cubicBezTo>
                    <a:pt x="32" y="16"/>
                    <a:pt x="15" y="35"/>
                    <a:pt x="16" y="56"/>
                  </a:cubicBezTo>
                  <a:cubicBezTo>
                    <a:pt x="17" y="78"/>
                    <a:pt x="35" y="94"/>
                    <a:pt x="57" y="94"/>
                  </a:cubicBezTo>
                  <a:cubicBezTo>
                    <a:pt x="78" y="93"/>
                    <a:pt x="95" y="75"/>
                    <a:pt x="94" y="53"/>
                  </a:cubicBezTo>
                  <a:cubicBezTo>
                    <a:pt x="93" y="32"/>
                    <a:pt x="76" y="16"/>
                    <a:pt x="55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383405" y="4135699"/>
            <a:ext cx="431800" cy="316230"/>
            <a:chOff x="7147950" y="1910835"/>
            <a:chExt cx="565394" cy="414069"/>
          </a:xfrm>
          <a:solidFill>
            <a:schemeClr val="bg1"/>
          </a:solidFill>
        </p:grpSpPr>
        <p:sp>
          <p:nvSpPr>
            <p:cNvPr id="47" name="Freeform 248"/>
            <p:cNvSpPr/>
            <p:nvPr/>
          </p:nvSpPr>
          <p:spPr bwMode="auto">
            <a:xfrm>
              <a:off x="7147950" y="1910835"/>
              <a:ext cx="394114" cy="377484"/>
            </a:xfrm>
            <a:custGeom>
              <a:avLst/>
              <a:gdLst>
                <a:gd name="T0" fmla="*/ 79 w 189"/>
                <a:gd name="T1" fmla="*/ 136 h 181"/>
                <a:gd name="T2" fmla="*/ 69 w 189"/>
                <a:gd name="T3" fmla="*/ 134 h 181"/>
                <a:gd name="T4" fmla="*/ 68 w 189"/>
                <a:gd name="T5" fmla="*/ 133 h 181"/>
                <a:gd name="T6" fmla="*/ 66 w 189"/>
                <a:gd name="T7" fmla="*/ 133 h 181"/>
                <a:gd name="T8" fmla="*/ 43 w 189"/>
                <a:gd name="T9" fmla="*/ 143 h 181"/>
                <a:gd name="T10" fmla="*/ 49 w 189"/>
                <a:gd name="T11" fmla="*/ 125 h 181"/>
                <a:gd name="T12" fmla="*/ 43 w 189"/>
                <a:gd name="T13" fmla="*/ 122 h 181"/>
                <a:gd name="T14" fmla="*/ 17 w 189"/>
                <a:gd name="T15" fmla="*/ 78 h 181"/>
                <a:gd name="T16" fmla="*/ 102 w 189"/>
                <a:gd name="T17" fmla="*/ 17 h 181"/>
                <a:gd name="T18" fmla="*/ 166 w 189"/>
                <a:gd name="T19" fmla="*/ 38 h 181"/>
                <a:gd name="T20" fmla="*/ 177 w 189"/>
                <a:gd name="T21" fmla="*/ 37 h 181"/>
                <a:gd name="T22" fmla="*/ 189 w 189"/>
                <a:gd name="T23" fmla="*/ 38 h 181"/>
                <a:gd name="T24" fmla="*/ 102 w 189"/>
                <a:gd name="T25" fmla="*/ 0 h 181"/>
                <a:gd name="T26" fmla="*/ 0 w 189"/>
                <a:gd name="T27" fmla="*/ 78 h 181"/>
                <a:gd name="T28" fmla="*/ 28 w 189"/>
                <a:gd name="T29" fmla="*/ 132 h 181"/>
                <a:gd name="T30" fmla="*/ 11 w 189"/>
                <a:gd name="T31" fmla="*/ 181 h 181"/>
                <a:gd name="T32" fmla="*/ 31 w 189"/>
                <a:gd name="T33" fmla="*/ 169 h 181"/>
                <a:gd name="T34" fmla="*/ 66 w 189"/>
                <a:gd name="T35" fmla="*/ 151 h 181"/>
                <a:gd name="T36" fmla="*/ 90 w 189"/>
                <a:gd name="T37" fmla="*/ 155 h 181"/>
                <a:gd name="T38" fmla="*/ 79 w 189"/>
                <a:gd name="T39" fmla="*/ 136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9" h="181">
                  <a:moveTo>
                    <a:pt x="79" y="136"/>
                  </a:moveTo>
                  <a:cubicBezTo>
                    <a:pt x="76" y="136"/>
                    <a:pt x="72" y="135"/>
                    <a:pt x="69" y="134"/>
                  </a:cubicBezTo>
                  <a:cubicBezTo>
                    <a:pt x="68" y="133"/>
                    <a:pt x="68" y="133"/>
                    <a:pt x="68" y="133"/>
                  </a:cubicBezTo>
                  <a:cubicBezTo>
                    <a:pt x="66" y="133"/>
                    <a:pt x="66" y="133"/>
                    <a:pt x="66" y="133"/>
                  </a:cubicBezTo>
                  <a:cubicBezTo>
                    <a:pt x="65" y="133"/>
                    <a:pt x="61" y="133"/>
                    <a:pt x="43" y="143"/>
                  </a:cubicBezTo>
                  <a:cubicBezTo>
                    <a:pt x="49" y="125"/>
                    <a:pt x="49" y="125"/>
                    <a:pt x="49" y="125"/>
                  </a:cubicBezTo>
                  <a:cubicBezTo>
                    <a:pt x="43" y="122"/>
                    <a:pt x="43" y="122"/>
                    <a:pt x="43" y="122"/>
                  </a:cubicBezTo>
                  <a:cubicBezTo>
                    <a:pt x="26" y="110"/>
                    <a:pt x="17" y="94"/>
                    <a:pt x="17" y="78"/>
                  </a:cubicBezTo>
                  <a:cubicBezTo>
                    <a:pt x="17" y="44"/>
                    <a:pt x="55" y="17"/>
                    <a:pt x="102" y="17"/>
                  </a:cubicBezTo>
                  <a:cubicBezTo>
                    <a:pt x="127" y="17"/>
                    <a:pt x="150" y="25"/>
                    <a:pt x="166" y="38"/>
                  </a:cubicBezTo>
                  <a:cubicBezTo>
                    <a:pt x="169" y="37"/>
                    <a:pt x="173" y="37"/>
                    <a:pt x="177" y="37"/>
                  </a:cubicBezTo>
                  <a:cubicBezTo>
                    <a:pt x="181" y="37"/>
                    <a:pt x="185" y="37"/>
                    <a:pt x="189" y="38"/>
                  </a:cubicBezTo>
                  <a:cubicBezTo>
                    <a:pt x="172" y="15"/>
                    <a:pt x="139" y="0"/>
                    <a:pt x="102" y="0"/>
                  </a:cubicBezTo>
                  <a:cubicBezTo>
                    <a:pt x="45" y="0"/>
                    <a:pt x="0" y="35"/>
                    <a:pt x="0" y="78"/>
                  </a:cubicBezTo>
                  <a:cubicBezTo>
                    <a:pt x="0" y="98"/>
                    <a:pt x="10" y="117"/>
                    <a:pt x="28" y="132"/>
                  </a:cubicBezTo>
                  <a:cubicBezTo>
                    <a:pt x="11" y="181"/>
                    <a:pt x="11" y="181"/>
                    <a:pt x="11" y="181"/>
                  </a:cubicBezTo>
                  <a:cubicBezTo>
                    <a:pt x="31" y="169"/>
                    <a:pt x="31" y="169"/>
                    <a:pt x="31" y="169"/>
                  </a:cubicBezTo>
                  <a:cubicBezTo>
                    <a:pt x="44" y="162"/>
                    <a:pt x="61" y="153"/>
                    <a:pt x="66" y="151"/>
                  </a:cubicBezTo>
                  <a:cubicBezTo>
                    <a:pt x="74" y="153"/>
                    <a:pt x="82" y="154"/>
                    <a:pt x="90" y="155"/>
                  </a:cubicBezTo>
                  <a:cubicBezTo>
                    <a:pt x="85" y="149"/>
                    <a:pt x="81" y="143"/>
                    <a:pt x="79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8" name="Freeform 249"/>
            <p:cNvSpPr>
              <a:spLocks noEditPoints="1"/>
            </p:cNvSpPr>
            <p:nvPr/>
          </p:nvSpPr>
          <p:spPr bwMode="auto">
            <a:xfrm>
              <a:off x="7324220" y="2007285"/>
              <a:ext cx="389124" cy="317619"/>
            </a:xfrm>
            <a:custGeom>
              <a:avLst/>
              <a:gdLst>
                <a:gd name="T0" fmla="*/ 187 w 187"/>
                <a:gd name="T1" fmla="*/ 69 h 153"/>
                <a:gd name="T2" fmla="*/ 93 w 187"/>
                <a:gd name="T3" fmla="*/ 0 h 153"/>
                <a:gd name="T4" fmla="*/ 0 w 187"/>
                <a:gd name="T5" fmla="*/ 69 h 153"/>
                <a:gd name="T6" fmla="*/ 93 w 187"/>
                <a:gd name="T7" fmla="*/ 139 h 153"/>
                <a:gd name="T8" fmla="*/ 128 w 187"/>
                <a:gd name="T9" fmla="*/ 134 h 153"/>
                <a:gd name="T10" fmla="*/ 168 w 187"/>
                <a:gd name="T11" fmla="*/ 153 h 153"/>
                <a:gd name="T12" fmla="*/ 156 w 187"/>
                <a:gd name="T13" fmla="*/ 120 h 153"/>
                <a:gd name="T14" fmla="*/ 187 w 187"/>
                <a:gd name="T15" fmla="*/ 69 h 153"/>
                <a:gd name="T16" fmla="*/ 57 w 187"/>
                <a:gd name="T17" fmla="*/ 79 h 153"/>
                <a:gd name="T18" fmla="*/ 49 w 187"/>
                <a:gd name="T19" fmla="*/ 75 h 153"/>
                <a:gd name="T20" fmla="*/ 40 w 187"/>
                <a:gd name="T21" fmla="*/ 79 h 153"/>
                <a:gd name="T22" fmla="*/ 42 w 187"/>
                <a:gd name="T23" fmla="*/ 70 h 153"/>
                <a:gd name="T24" fmla="*/ 35 w 187"/>
                <a:gd name="T25" fmla="*/ 63 h 153"/>
                <a:gd name="T26" fmla="*/ 45 w 187"/>
                <a:gd name="T27" fmla="*/ 62 h 153"/>
                <a:gd name="T28" fmla="*/ 49 w 187"/>
                <a:gd name="T29" fmla="*/ 53 h 153"/>
                <a:gd name="T30" fmla="*/ 53 w 187"/>
                <a:gd name="T31" fmla="*/ 62 h 153"/>
                <a:gd name="T32" fmla="*/ 62 w 187"/>
                <a:gd name="T33" fmla="*/ 63 h 153"/>
                <a:gd name="T34" fmla="*/ 56 w 187"/>
                <a:gd name="T35" fmla="*/ 70 h 153"/>
                <a:gd name="T36" fmla="*/ 57 w 187"/>
                <a:gd name="T37" fmla="*/ 79 h 153"/>
                <a:gd name="T38" fmla="*/ 106 w 187"/>
                <a:gd name="T39" fmla="*/ 83 h 153"/>
                <a:gd name="T40" fmla="*/ 93 w 187"/>
                <a:gd name="T41" fmla="*/ 76 h 153"/>
                <a:gd name="T42" fmla="*/ 80 w 187"/>
                <a:gd name="T43" fmla="*/ 83 h 153"/>
                <a:gd name="T44" fmla="*/ 82 w 187"/>
                <a:gd name="T45" fmla="*/ 68 h 153"/>
                <a:gd name="T46" fmla="*/ 72 w 187"/>
                <a:gd name="T47" fmla="*/ 58 h 153"/>
                <a:gd name="T48" fmla="*/ 86 w 187"/>
                <a:gd name="T49" fmla="*/ 56 h 153"/>
                <a:gd name="T50" fmla="*/ 93 w 187"/>
                <a:gd name="T51" fmla="*/ 43 h 153"/>
                <a:gd name="T52" fmla="*/ 100 w 187"/>
                <a:gd name="T53" fmla="*/ 56 h 153"/>
                <a:gd name="T54" fmla="*/ 114 w 187"/>
                <a:gd name="T55" fmla="*/ 58 h 153"/>
                <a:gd name="T56" fmla="*/ 104 w 187"/>
                <a:gd name="T57" fmla="*/ 68 h 153"/>
                <a:gd name="T58" fmla="*/ 106 w 187"/>
                <a:gd name="T59" fmla="*/ 83 h 153"/>
                <a:gd name="T60" fmla="*/ 145 w 187"/>
                <a:gd name="T61" fmla="*/ 79 h 153"/>
                <a:gd name="T62" fmla="*/ 137 w 187"/>
                <a:gd name="T63" fmla="*/ 75 h 153"/>
                <a:gd name="T64" fmla="*/ 129 w 187"/>
                <a:gd name="T65" fmla="*/ 79 h 153"/>
                <a:gd name="T66" fmla="*/ 130 w 187"/>
                <a:gd name="T67" fmla="*/ 70 h 153"/>
                <a:gd name="T68" fmla="*/ 123 w 187"/>
                <a:gd name="T69" fmla="*/ 63 h 153"/>
                <a:gd name="T70" fmla="*/ 133 w 187"/>
                <a:gd name="T71" fmla="*/ 62 h 153"/>
                <a:gd name="T72" fmla="*/ 137 w 187"/>
                <a:gd name="T73" fmla="*/ 53 h 153"/>
                <a:gd name="T74" fmla="*/ 141 w 187"/>
                <a:gd name="T75" fmla="*/ 62 h 153"/>
                <a:gd name="T76" fmla="*/ 151 w 187"/>
                <a:gd name="T77" fmla="*/ 63 h 153"/>
                <a:gd name="T78" fmla="*/ 144 w 187"/>
                <a:gd name="T79" fmla="*/ 70 h 153"/>
                <a:gd name="T80" fmla="*/ 145 w 187"/>
                <a:gd name="T81" fmla="*/ 79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7" h="153">
                  <a:moveTo>
                    <a:pt x="187" y="69"/>
                  </a:moveTo>
                  <a:cubicBezTo>
                    <a:pt x="187" y="31"/>
                    <a:pt x="145" y="0"/>
                    <a:pt x="93" y="0"/>
                  </a:cubicBezTo>
                  <a:cubicBezTo>
                    <a:pt x="42" y="0"/>
                    <a:pt x="0" y="31"/>
                    <a:pt x="0" y="69"/>
                  </a:cubicBezTo>
                  <a:cubicBezTo>
                    <a:pt x="0" y="108"/>
                    <a:pt x="42" y="139"/>
                    <a:pt x="93" y="139"/>
                  </a:cubicBezTo>
                  <a:cubicBezTo>
                    <a:pt x="106" y="139"/>
                    <a:pt x="118" y="137"/>
                    <a:pt x="128" y="134"/>
                  </a:cubicBezTo>
                  <a:cubicBezTo>
                    <a:pt x="132" y="133"/>
                    <a:pt x="168" y="153"/>
                    <a:pt x="168" y="153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75" y="108"/>
                    <a:pt x="187" y="90"/>
                    <a:pt x="187" y="69"/>
                  </a:cubicBezTo>
                  <a:close/>
                  <a:moveTo>
                    <a:pt x="57" y="79"/>
                  </a:moveTo>
                  <a:cubicBezTo>
                    <a:pt x="49" y="75"/>
                    <a:pt x="49" y="75"/>
                    <a:pt x="49" y="75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2" y="70"/>
                    <a:pt x="42" y="70"/>
                    <a:pt x="42" y="70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49" y="53"/>
                    <a:pt x="49" y="53"/>
                    <a:pt x="49" y="53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56" y="70"/>
                    <a:pt x="56" y="70"/>
                    <a:pt x="56" y="70"/>
                  </a:cubicBezTo>
                  <a:lnTo>
                    <a:pt x="57" y="79"/>
                  </a:lnTo>
                  <a:close/>
                  <a:moveTo>
                    <a:pt x="106" y="83"/>
                  </a:moveTo>
                  <a:cubicBezTo>
                    <a:pt x="93" y="76"/>
                    <a:pt x="93" y="76"/>
                    <a:pt x="93" y="76"/>
                  </a:cubicBezTo>
                  <a:cubicBezTo>
                    <a:pt x="80" y="83"/>
                    <a:pt x="80" y="83"/>
                    <a:pt x="80" y="83"/>
                  </a:cubicBezTo>
                  <a:cubicBezTo>
                    <a:pt x="82" y="68"/>
                    <a:pt x="82" y="68"/>
                    <a:pt x="82" y="68"/>
                  </a:cubicBezTo>
                  <a:cubicBezTo>
                    <a:pt x="72" y="58"/>
                    <a:pt x="72" y="58"/>
                    <a:pt x="72" y="58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100" y="56"/>
                    <a:pt x="100" y="56"/>
                    <a:pt x="100" y="56"/>
                  </a:cubicBezTo>
                  <a:cubicBezTo>
                    <a:pt x="114" y="58"/>
                    <a:pt x="114" y="58"/>
                    <a:pt x="114" y="58"/>
                  </a:cubicBezTo>
                  <a:cubicBezTo>
                    <a:pt x="104" y="68"/>
                    <a:pt x="104" y="68"/>
                    <a:pt x="104" y="68"/>
                  </a:cubicBezTo>
                  <a:lnTo>
                    <a:pt x="106" y="83"/>
                  </a:lnTo>
                  <a:close/>
                  <a:moveTo>
                    <a:pt x="145" y="79"/>
                  </a:moveTo>
                  <a:cubicBezTo>
                    <a:pt x="137" y="75"/>
                    <a:pt x="137" y="75"/>
                    <a:pt x="137" y="75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23" y="63"/>
                    <a:pt x="123" y="63"/>
                    <a:pt x="123" y="63"/>
                  </a:cubicBezTo>
                  <a:cubicBezTo>
                    <a:pt x="133" y="62"/>
                    <a:pt x="133" y="62"/>
                    <a:pt x="133" y="62"/>
                  </a:cubicBezTo>
                  <a:cubicBezTo>
                    <a:pt x="137" y="53"/>
                    <a:pt x="137" y="53"/>
                    <a:pt x="137" y="53"/>
                  </a:cubicBezTo>
                  <a:cubicBezTo>
                    <a:pt x="141" y="62"/>
                    <a:pt x="141" y="62"/>
                    <a:pt x="141" y="62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44" y="70"/>
                    <a:pt x="144" y="70"/>
                    <a:pt x="144" y="70"/>
                  </a:cubicBezTo>
                  <a:lnTo>
                    <a:pt x="14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</p:grpSp>
      <p:sp>
        <p:nvSpPr>
          <p:cNvPr id="65" name="TextBox 88"/>
          <p:cNvSpPr txBox="1"/>
          <p:nvPr/>
        </p:nvSpPr>
        <p:spPr>
          <a:xfrm>
            <a:off x="494665" y="2221230"/>
            <a:ext cx="2989580" cy="176974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20000"/>
              </a:lnSpc>
            </a:pPr>
            <a:r>
              <a:rPr sz="16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本研究设计基于区块链的农产品溯源方案，构建区块链+IPFS溯源信息模型，利用IPFS分布式存储，并在Fabric平台嵌入国密算法，提出数据记录存储方案，提升系统安全性。</a:t>
            </a:r>
            <a:endParaRPr sz="16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6" name="圆角矩形 65"/>
          <p:cNvSpPr/>
          <p:nvPr/>
        </p:nvSpPr>
        <p:spPr>
          <a:xfrm>
            <a:off x="3908425" y="1387475"/>
            <a:ext cx="5078730" cy="5335905"/>
          </a:xfrm>
          <a:prstGeom prst="roundRect">
            <a:avLst>
              <a:gd name="adj" fmla="val 3214"/>
            </a:avLst>
          </a:prstGeom>
          <a:noFill/>
          <a:ln>
            <a:solidFill>
              <a:srgbClr val="313D5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/>
          </a:p>
        </p:txBody>
      </p:sp>
      <p:pic>
        <p:nvPicPr>
          <p:cNvPr id="2" name="图片 18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7645" y="1934210"/>
            <a:ext cx="4838700" cy="4664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圆角矩形 3"/>
          <p:cNvSpPr/>
          <p:nvPr/>
        </p:nvSpPr>
        <p:spPr>
          <a:xfrm>
            <a:off x="283210" y="4601210"/>
            <a:ext cx="3463925" cy="2138045"/>
          </a:xfrm>
          <a:prstGeom prst="roundRect">
            <a:avLst>
              <a:gd name="adj" fmla="val 9092"/>
            </a:avLst>
          </a:prstGeom>
          <a:solidFill>
            <a:srgbClr val="0065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>
              <a:solidFill>
                <a:srgbClr val="313D51"/>
              </a:solidFill>
            </a:endParaRPr>
          </a:p>
        </p:txBody>
      </p:sp>
      <p:sp>
        <p:nvSpPr>
          <p:cNvPr id="5" name="TextBox 88"/>
          <p:cNvSpPr txBox="1"/>
          <p:nvPr/>
        </p:nvSpPr>
        <p:spPr>
          <a:xfrm>
            <a:off x="494665" y="4928870"/>
            <a:ext cx="2989580" cy="14744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20000"/>
              </a:lnSpc>
            </a:pPr>
            <a:r>
              <a:rPr sz="16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实验方案考虑农产品供应链溯源流程，涵盖种植到消费各环节，通过智能合约和物流信息流记录传递各环节信息，确保数据透明不可篡改</a:t>
            </a:r>
            <a:r>
              <a:rPr lang="zh-CN" sz="16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。</a:t>
            </a:r>
            <a:endParaRPr lang="zh-CN" sz="16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27" grpId="0" animBg="1"/>
      <p:bldP spid="65" grpId="0"/>
      <p:bldP spid="4" grpId="0" animBg="1"/>
      <p:bldP spid="5" grpId="0"/>
      <p:bldP spid="27" grpId="1" animBg="1"/>
      <p:bldP spid="65" grpId="1"/>
      <p:bldP spid="4" grpId="1" animBg="1"/>
      <p:bldP spid="5" grpId="1"/>
      <p:bldP spid="14" grpId="0"/>
      <p:bldP spid="66" grpId="0" animBg="1"/>
      <p:bldP spid="14" grpId="1"/>
      <p:bldP spid="66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二、研究方案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494665" y="1346835"/>
            <a:ext cx="211582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2.3.1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实验方案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TextBox 28"/>
          <p:cNvSpPr txBox="1"/>
          <p:nvPr>
            <p:custDataLst>
              <p:tags r:id="rId4"/>
            </p:custDataLst>
          </p:nvPr>
        </p:nvSpPr>
        <p:spPr>
          <a:xfrm>
            <a:off x="976630" y="6391275"/>
            <a:ext cx="2702560" cy="332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zh-CN" altLang="en-US" sz="1800" b="1" dirty="0" smtClean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农产品供应链溯源流程图</a:t>
            </a:r>
            <a:endParaRPr lang="zh-CN" altLang="en-US" sz="1800" b="1" dirty="0" smtClean="0">
              <a:solidFill>
                <a:srgbClr val="313D5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4656455" y="4357370"/>
            <a:ext cx="4420870" cy="54000"/>
          </a:xfrm>
          <a:prstGeom prst="rect">
            <a:avLst/>
          </a:prstGeom>
          <a:solidFill>
            <a:srgbClr val="0065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17" name="矩形 16"/>
          <p:cNvSpPr/>
          <p:nvPr>
            <p:custDataLst>
              <p:tags r:id="rId6"/>
            </p:custDataLst>
          </p:nvPr>
        </p:nvSpPr>
        <p:spPr>
          <a:xfrm>
            <a:off x="4656455" y="4825365"/>
            <a:ext cx="4210050" cy="11798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最终，我们基于Hyperledger Fabric搭建区块链环境，设计并实现农产品溯源信息模型，开发Web应用，进行系统功能及性能测试，确保其安全性、可靠性和高效性</a:t>
            </a:r>
            <a:endParaRPr sz="16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pic>
        <p:nvPicPr>
          <p:cNvPr id="23" name="图片 18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835150"/>
            <a:ext cx="4656455" cy="43434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-2147482620" name="图片 18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22470" y="1609725"/>
            <a:ext cx="4621530" cy="2301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4" name="TextBox 28"/>
          <p:cNvSpPr txBox="1"/>
          <p:nvPr>
            <p:custDataLst>
              <p:tags r:id="rId9"/>
            </p:custDataLst>
          </p:nvPr>
        </p:nvSpPr>
        <p:spPr>
          <a:xfrm>
            <a:off x="5256530" y="3935730"/>
            <a:ext cx="3418205" cy="332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zh-CN" altLang="en-US" sz="1800" b="1" dirty="0" smtClean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使用hyperleger 实现的业务网络</a:t>
            </a:r>
            <a:endParaRPr lang="zh-CN" altLang="en-US" sz="1800" b="1" dirty="0" smtClean="0">
              <a:solidFill>
                <a:srgbClr val="313D5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2147482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-2147482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-21474826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  <p:bldP spid="17" grpId="0"/>
      <p:bldP spid="24" grpId="0"/>
      <p:bldP spid="10" grpId="0"/>
      <p:bldP spid="13" grpId="0" animBg="1"/>
      <p:bldP spid="13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28"/>
          <p:cNvSpPr txBox="1"/>
          <p:nvPr>
            <p:custDataLst>
              <p:tags r:id="rId1"/>
            </p:custDataLst>
          </p:nvPr>
        </p:nvSpPr>
        <p:spPr>
          <a:xfrm>
            <a:off x="2873093" y="2082472"/>
            <a:ext cx="2253331" cy="332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zh-CN" altLang="en-US" sz="1800" b="1" dirty="0" smtClean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确定可行</a:t>
            </a:r>
            <a:r>
              <a:rPr lang="zh-CN" altLang="en-US" sz="1800" b="1" dirty="0" smtClean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性</a:t>
            </a:r>
            <a:endParaRPr lang="zh-CN" altLang="en-US" sz="1800" b="1" dirty="0" smtClean="0">
              <a:solidFill>
                <a:srgbClr val="313D5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2873375" y="2661920"/>
            <a:ext cx="5074920" cy="1033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分析区块链技术和农产品溯源需求，确认研究方案可行。区块链在溯源领域有成功案例，Hyperledger Fabric框架成熟适用企业级应用，IPFS解决存储瓶颈，国密算法提升数据安全，符合国家政策，整体方案具备高度可行性。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2873093" y="2425459"/>
            <a:ext cx="2607344" cy="45719"/>
          </a:xfrm>
          <a:prstGeom prst="rect">
            <a:avLst/>
          </a:prstGeom>
          <a:solidFill>
            <a:srgbClr val="0065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grpSp>
        <p:nvGrpSpPr>
          <p:cNvPr id="2" name="组合 1"/>
          <p:cNvGrpSpPr/>
          <p:nvPr>
            <p:custDataLst>
              <p:tags r:id="rId4"/>
            </p:custDataLst>
          </p:nvPr>
        </p:nvGrpSpPr>
        <p:grpSpPr>
          <a:xfrm>
            <a:off x="487149" y="1950811"/>
            <a:ext cx="1767016" cy="1767016"/>
            <a:chOff x="1615030" y="2271527"/>
            <a:chExt cx="1767016" cy="1767016"/>
          </a:xfrm>
        </p:grpSpPr>
        <p:sp>
          <p:nvSpPr>
            <p:cNvPr id="9" name="矩形 8"/>
            <p:cNvSpPr/>
            <p:nvPr>
              <p:custDataLst>
                <p:tags r:id="rId5"/>
              </p:custDataLst>
            </p:nvPr>
          </p:nvSpPr>
          <p:spPr>
            <a:xfrm>
              <a:off x="1615030" y="2271527"/>
              <a:ext cx="1767016" cy="1767016"/>
            </a:xfrm>
            <a:prstGeom prst="rect">
              <a:avLst/>
            </a:prstGeom>
            <a:solidFill>
              <a:srgbClr val="006534"/>
            </a:solidFill>
            <a:ln>
              <a:solidFill>
                <a:srgbClr val="244C89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/>
            </a:p>
          </p:txBody>
        </p:sp>
        <p:sp>
          <p:nvSpPr>
            <p:cNvPr id="15" name="矩形 14"/>
            <p:cNvSpPr/>
            <p:nvPr>
              <p:custDataLst>
                <p:tags r:id="rId6"/>
              </p:custDataLst>
            </p:nvPr>
          </p:nvSpPr>
          <p:spPr>
            <a:xfrm>
              <a:off x="1699675" y="2356172"/>
              <a:ext cx="1597727" cy="1597727"/>
            </a:xfrm>
            <a:prstGeom prst="rect">
              <a:avLst/>
            </a:prstGeom>
            <a:blipFill dpi="0" rotWithShape="1"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/>
            </a:p>
          </p:txBody>
        </p:sp>
      </p:grpSp>
      <p:sp>
        <p:nvSpPr>
          <p:cNvPr id="16" name="TextBox 28"/>
          <p:cNvSpPr txBox="1"/>
          <p:nvPr>
            <p:custDataLst>
              <p:tags r:id="rId8"/>
            </p:custDataLst>
          </p:nvPr>
        </p:nvSpPr>
        <p:spPr>
          <a:xfrm>
            <a:off x="448945" y="4425950"/>
            <a:ext cx="2607310" cy="332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zh-CN" altLang="en-US" sz="18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技术、经济和社会</a:t>
            </a:r>
            <a:r>
              <a:rPr lang="zh-CN" altLang="en-US" sz="18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可行性</a:t>
            </a:r>
            <a:endParaRPr lang="zh-CN" altLang="en-US" sz="1800" b="1" dirty="0">
              <a:solidFill>
                <a:srgbClr val="313D5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矩形 16"/>
          <p:cNvSpPr/>
          <p:nvPr>
            <p:custDataLst>
              <p:tags r:id="rId9"/>
            </p:custDataLst>
          </p:nvPr>
        </p:nvSpPr>
        <p:spPr>
          <a:xfrm>
            <a:off x="448945" y="5005070"/>
            <a:ext cx="5688330" cy="1033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技术可行性上，区块链与IPFS技术成熟度高；经济可行性上，数字化转型提升农业效率，降低成本；社会可行性上，增强农产品溯源可信度，保障食品安全。综上，本研究方案在技术、经济和社会三方面均可行，确保目标实现。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矩形 17"/>
          <p:cNvSpPr/>
          <p:nvPr>
            <p:custDataLst>
              <p:tags r:id="rId10"/>
            </p:custDataLst>
          </p:nvPr>
        </p:nvSpPr>
        <p:spPr>
          <a:xfrm>
            <a:off x="449050" y="4768807"/>
            <a:ext cx="2607344" cy="45719"/>
          </a:xfrm>
          <a:prstGeom prst="rect">
            <a:avLst/>
          </a:prstGeom>
          <a:solidFill>
            <a:srgbClr val="0065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grpSp>
        <p:nvGrpSpPr>
          <p:cNvPr id="19" name="组合 18"/>
          <p:cNvGrpSpPr/>
          <p:nvPr>
            <p:custDataLst>
              <p:tags r:id="rId11"/>
            </p:custDataLst>
          </p:nvPr>
        </p:nvGrpSpPr>
        <p:grpSpPr>
          <a:xfrm>
            <a:off x="6877926" y="4154459"/>
            <a:ext cx="1767016" cy="1767016"/>
            <a:chOff x="1615030" y="2271527"/>
            <a:chExt cx="1767016" cy="1767016"/>
          </a:xfrm>
        </p:grpSpPr>
        <p:sp>
          <p:nvSpPr>
            <p:cNvPr id="20" name="矩形 19"/>
            <p:cNvSpPr/>
            <p:nvPr>
              <p:custDataLst>
                <p:tags r:id="rId12"/>
              </p:custDataLst>
            </p:nvPr>
          </p:nvSpPr>
          <p:spPr>
            <a:xfrm>
              <a:off x="1615030" y="2271527"/>
              <a:ext cx="1767016" cy="1767016"/>
            </a:xfrm>
            <a:prstGeom prst="rect">
              <a:avLst/>
            </a:prstGeom>
            <a:solidFill>
              <a:srgbClr val="006534"/>
            </a:solidFill>
            <a:ln>
              <a:solidFill>
                <a:srgbClr val="244C89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/>
            </a:p>
          </p:txBody>
        </p:sp>
        <p:sp>
          <p:nvSpPr>
            <p:cNvPr id="21" name="矩形 20"/>
            <p:cNvSpPr/>
            <p:nvPr>
              <p:custDataLst>
                <p:tags r:id="rId13"/>
              </p:custDataLst>
            </p:nvPr>
          </p:nvSpPr>
          <p:spPr>
            <a:xfrm>
              <a:off x="1699675" y="2356172"/>
              <a:ext cx="1597727" cy="1597727"/>
            </a:xfrm>
            <a:prstGeom prst="rect">
              <a:avLst/>
            </a:prstGeom>
            <a:blipFill dpi="0" rotWithShape="1"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/>
            </a:p>
          </p:txBody>
        </p:sp>
      </p:grpSp>
      <p:cxnSp>
        <p:nvCxnSpPr>
          <p:cNvPr id="12" name="直接连接符 11"/>
          <p:cNvCxnSpPr/>
          <p:nvPr>
            <p:custDataLst>
              <p:tags r:id="rId15"/>
            </p:custDataLst>
          </p:nvPr>
        </p:nvCxnSpPr>
        <p:spPr>
          <a:xfrm flipV="1">
            <a:off x="487149" y="3958503"/>
            <a:ext cx="8187690" cy="3175"/>
          </a:xfrm>
          <a:prstGeom prst="line">
            <a:avLst/>
          </a:prstGeom>
          <a:ln>
            <a:solidFill>
              <a:srgbClr val="433D3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塔大校徽1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二、研究方案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sp>
        <p:nvSpPr>
          <p:cNvPr id="14" name="文本框 13"/>
          <p:cNvSpPr txBox="1"/>
          <p:nvPr>
            <p:custDataLst>
              <p:tags r:id="rId18"/>
            </p:custDataLst>
          </p:nvPr>
        </p:nvSpPr>
        <p:spPr>
          <a:xfrm>
            <a:off x="494665" y="1346835"/>
            <a:ext cx="211582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2.3.2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可行性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分析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974"/>
                            </p:stCondLst>
                            <p:childTnLst>
                              <p:par>
                                <p:cTn id="3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474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4" grpId="0" bldLvl="0" animBg="1"/>
      <p:bldP spid="16" grpId="0"/>
      <p:bldP spid="17" grpId="0"/>
      <p:bldP spid="18" grpId="0" bldLvl="0" animBg="1"/>
      <p:bldP spid="14" grpId="0" animBg="1"/>
      <p:bldP spid="14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二、研究方案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494665" y="1346835"/>
            <a:ext cx="274193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2.3.3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准备工作及现有条件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TextBox 28"/>
          <p:cNvSpPr txBox="1"/>
          <p:nvPr>
            <p:custDataLst>
              <p:tags r:id="rId4"/>
            </p:custDataLst>
          </p:nvPr>
        </p:nvSpPr>
        <p:spPr>
          <a:xfrm>
            <a:off x="5269230" y="6308090"/>
            <a:ext cx="3032760" cy="332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l">
              <a:lnSpc>
                <a:spcPct val="120000"/>
              </a:lnSpc>
            </a:pPr>
            <a:r>
              <a:rPr lang="zh-CN" altLang="en-US" sz="1800" b="1" dirty="0" smtClean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力软JAVA快速开发平台技术栈</a:t>
            </a:r>
            <a:endParaRPr lang="zh-CN" altLang="en-US" sz="1800" b="1" dirty="0" smtClean="0">
              <a:solidFill>
                <a:srgbClr val="313D5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473075" y="5009515"/>
            <a:ext cx="3818890" cy="54000"/>
          </a:xfrm>
          <a:prstGeom prst="rect">
            <a:avLst/>
          </a:prstGeom>
          <a:solidFill>
            <a:srgbClr val="0065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17" name="矩形 16"/>
          <p:cNvSpPr/>
          <p:nvPr>
            <p:custDataLst>
              <p:tags r:id="rId6"/>
            </p:custDataLst>
          </p:nvPr>
        </p:nvSpPr>
        <p:spPr>
          <a:xfrm>
            <a:off x="473710" y="2115185"/>
            <a:ext cx="3818890" cy="12915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农产品溯源系统研究前，需充分准备。技术层面，需精通区块链、IPFS及国密算法，保障数据安全；资源层面，需配备服务器、网络环境等硬件，以及区块链开发平台、IPFS节点等软件工具，确保研究目标顺利实现。</a:t>
            </a:r>
            <a:endParaRPr sz="14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4" name="TextBox 28"/>
          <p:cNvSpPr txBox="1"/>
          <p:nvPr>
            <p:custDataLst>
              <p:tags r:id="rId7"/>
            </p:custDataLst>
          </p:nvPr>
        </p:nvSpPr>
        <p:spPr>
          <a:xfrm>
            <a:off x="664210" y="4627880"/>
            <a:ext cx="3418205" cy="3321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CN" altLang="en-US" sz="1800" b="1" dirty="0" smtClean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开发工具表</a:t>
            </a:r>
            <a:endParaRPr lang="zh-CN" altLang="en-US" sz="1800" b="1" dirty="0" smtClean="0">
              <a:solidFill>
                <a:srgbClr val="313D5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8"/>
            </p:custDataLst>
          </p:nvPr>
        </p:nvGraphicFramePr>
        <p:xfrm>
          <a:off x="473710" y="3732530"/>
          <a:ext cx="3818255" cy="845185"/>
        </p:xfrm>
        <a:graphic>
          <a:graphicData uri="http://schemas.openxmlformats.org/drawingml/2006/table">
            <a:tbl>
              <a:tblPr/>
              <a:tblGrid>
                <a:gridCol w="1916430"/>
                <a:gridCol w="1901825"/>
              </a:tblGrid>
              <a:tr h="174625">
                <a:tc>
                  <a:txBody>
                    <a:bodyPr/>
                    <a:p>
                      <a:pPr marL="116205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模块</a:t>
                      </a:r>
                      <a:endParaRPr lang="zh-CN" sz="1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116205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工具</a:t>
                      </a:r>
                      <a:endParaRPr lang="zh-CN" sz="1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7640">
                <a:tc>
                  <a:txBody>
                    <a:bodyPr/>
                    <a:p>
                      <a:pPr marL="116205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操作系统</a:t>
                      </a:r>
                      <a:endParaRPr lang="zh-CN" sz="1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116205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>
                          <a:latin typeface="Times New Roman" panose="02020603050405020304"/>
                          <a:ea typeface="宋体" panose="02010600030101010101" pitchFamily="2" charset="-122"/>
                        </a:rPr>
                        <a:t>Ubuntu 20.04 LTS</a:t>
                      </a:r>
                      <a:endParaRPr lang="en-US" altLang="zh-CN" sz="1100"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>
                      <a:noFill/>
                    </a:lnL>
                    <a:lnR>
                      <a:noFill/>
                    </a:lnR>
                    <a:lnT w="63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</a:tr>
              <a:tr h="167640">
                <a:tc>
                  <a:txBody>
                    <a:bodyPr/>
                    <a:p>
                      <a:pPr marL="116205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区块链平台</a:t>
                      </a:r>
                      <a:endParaRPr lang="zh-CN" sz="1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116205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>
                          <a:latin typeface="Times New Roman" panose="02020603050405020304"/>
                          <a:ea typeface="宋体" panose="02010600030101010101" pitchFamily="2" charset="-122"/>
                        </a:rPr>
                        <a:t>Hyperledger Fabric V2.2.15</a:t>
                      </a:r>
                      <a:endParaRPr lang="en-US" altLang="zh-CN" sz="1100"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67640">
                <a:tc>
                  <a:txBody>
                    <a:bodyPr/>
                    <a:p>
                      <a:pPr marL="116205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智能合约语言</a:t>
                      </a:r>
                      <a:endParaRPr lang="zh-CN" sz="1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pPr marL="116205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>
                          <a:solidFill>
                            <a:srgbClr val="121212"/>
                          </a:solidFill>
                          <a:latin typeface="Times New Roman" panose="02020603050405020304"/>
                          <a:ea typeface="宋体" panose="02010600030101010101" pitchFamily="2" charset="-122"/>
                        </a:rPr>
                        <a:t>Go 1.23.1</a:t>
                      </a:r>
                      <a:endParaRPr lang="en-US" altLang="zh-CN" sz="1100">
                        <a:solidFill>
                          <a:srgbClr val="121212"/>
                        </a:solidFill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167640">
                <a:tc>
                  <a:txBody>
                    <a:bodyPr/>
                    <a:p>
                      <a:pPr marL="116205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其他工具</a:t>
                      </a:r>
                      <a:endParaRPr lang="zh-CN" sz="1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116205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100">
                          <a:latin typeface="Times New Roman" panose="02020603050405020304"/>
                          <a:ea typeface="宋体" panose="02010600030101010101" pitchFamily="2" charset="-122"/>
                        </a:rPr>
                        <a:t>Docker</a:t>
                      </a:r>
                      <a:r>
                        <a:rPr lang="zh-CN" sz="1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、</a:t>
                      </a:r>
                      <a:r>
                        <a:rPr lang="en-US" altLang="zh-CN" sz="1100">
                          <a:latin typeface="Times New Roman" panose="02020603050405020304"/>
                          <a:ea typeface="宋体" panose="02010600030101010101" pitchFamily="2" charset="-122"/>
                        </a:rPr>
                        <a:t>Caliper</a:t>
                      </a:r>
                      <a:r>
                        <a:rPr lang="zh-CN" sz="11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等</a:t>
                      </a:r>
                      <a:endParaRPr lang="zh-CN" sz="11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>
                      <a:solidFill>
                        <a:srgbClr val="000008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" name="矩形 4"/>
          <p:cNvSpPr/>
          <p:nvPr>
            <p:custDataLst>
              <p:tags r:id="rId9"/>
            </p:custDataLst>
          </p:nvPr>
        </p:nvSpPr>
        <p:spPr>
          <a:xfrm>
            <a:off x="474345" y="5306060"/>
            <a:ext cx="3818255" cy="1033145"/>
          </a:xfrm>
          <a:prstGeom prst="rect">
            <a:avLst/>
          </a:prstGeom>
        </p:spPr>
        <p:txBody>
          <a:bodyPr wrap="square" lIns="0" tIns="0" rIns="0" bIns="0">
            <a:spAutoFit/>
          </a:bodyPr>
          <a:p>
            <a:pPr algn="just">
              <a:lnSpc>
                <a:spcPct val="120000"/>
              </a:lnSpc>
            </a:pPr>
            <a:r>
              <a: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技术架构采用Hyperledger Fabric V2.2与IPFS，结合力软JAVA快速开发平台和运维开发一体化平台。依托现有区块链成果、开源项目及农产品溯源经验，确保研究方案可行实用</a:t>
            </a:r>
            <a:r>
              <a:rPr 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。</a:t>
            </a:r>
            <a:endParaRPr lang="zh-CN" sz="14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pic>
        <p:nvPicPr>
          <p:cNvPr id="-2147482619" name="图片 -2147482620" descr="68229be83996a0570a5c655487f482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469130" y="1386205"/>
            <a:ext cx="4632960" cy="488251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700"/>
                            </p:stCondLst>
                            <p:childTnLst>
                              <p:par>
                                <p:cTn id="1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200"/>
                            </p:stCondLst>
                            <p:childTnLst>
                              <p:par>
                                <p:cTn id="20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7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2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775"/>
                            </p:stCondLst>
                            <p:childTnLst>
                              <p:par>
                                <p:cTn id="3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2147482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-2147482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-2147482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 bldLvl="0" animBg="1"/>
      <p:bldP spid="17" grpId="0"/>
      <p:bldP spid="24" grpId="0"/>
      <p:bldP spid="5" grpId="0"/>
      <p:bldP spid="13" grpId="0" animBg="1"/>
      <p:bldP spid="13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二、研究方案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494665" y="1346835"/>
            <a:ext cx="388366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2.3.4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可能遇到的困难和问题与解决途径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-907" y="2323346"/>
            <a:ext cx="9145270" cy="3772041"/>
            <a:chOff x="-144737" y="1828800"/>
            <a:chExt cx="9879150" cy="4074735"/>
          </a:xfrm>
        </p:grpSpPr>
        <p:sp>
          <p:nvSpPr>
            <p:cNvPr id="63" name="矩形 62"/>
            <p:cNvSpPr/>
            <p:nvPr/>
          </p:nvSpPr>
          <p:spPr>
            <a:xfrm>
              <a:off x="-144737" y="5692794"/>
              <a:ext cx="1606511" cy="82315"/>
            </a:xfrm>
            <a:prstGeom prst="rect">
              <a:avLst/>
            </a:prstGeom>
            <a:solidFill>
              <a:srgbClr val="0065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20000"/>
                </a:lnSpc>
              </a:pPr>
              <a:endParaRPr lang="zh-CN" altLang="en-US" sz="2615"/>
            </a:p>
          </p:txBody>
        </p:sp>
        <p:sp>
          <p:nvSpPr>
            <p:cNvPr id="64" name="Freeform 9"/>
            <p:cNvSpPr>
              <a:spLocks noEditPoints="1"/>
            </p:cNvSpPr>
            <p:nvPr/>
          </p:nvSpPr>
          <p:spPr bwMode="auto">
            <a:xfrm>
              <a:off x="486415" y="1828800"/>
              <a:ext cx="2796437" cy="3019549"/>
            </a:xfrm>
            <a:custGeom>
              <a:avLst/>
              <a:gdLst>
                <a:gd name="T0" fmla="*/ 764 w 2676"/>
                <a:gd name="T1" fmla="*/ 1468 h 2848"/>
                <a:gd name="T2" fmla="*/ 132 w 2676"/>
                <a:gd name="T3" fmla="*/ 1468 h 2848"/>
                <a:gd name="T4" fmla="*/ 36 w 2676"/>
                <a:gd name="T5" fmla="*/ 1427 h 2848"/>
                <a:gd name="T6" fmla="*/ 0 w 2676"/>
                <a:gd name="T7" fmla="*/ 1325 h 2848"/>
                <a:gd name="T8" fmla="*/ 83 w 2676"/>
                <a:gd name="T9" fmla="*/ 843 h 2848"/>
                <a:gd name="T10" fmla="*/ 302 w 2676"/>
                <a:gd name="T11" fmla="*/ 448 h 2848"/>
                <a:gd name="T12" fmla="*/ 830 w 2676"/>
                <a:gd name="T13" fmla="*/ 80 h 2848"/>
                <a:gd name="T14" fmla="*/ 1369 w 2676"/>
                <a:gd name="T15" fmla="*/ 0 h 2848"/>
                <a:gd name="T16" fmla="*/ 1955 w 2676"/>
                <a:gd name="T17" fmla="*/ 115 h 2848"/>
                <a:gd name="T18" fmla="*/ 2412 w 2676"/>
                <a:gd name="T19" fmla="*/ 426 h 2848"/>
                <a:gd name="T20" fmla="*/ 2623 w 2676"/>
                <a:gd name="T21" fmla="*/ 798 h 2848"/>
                <a:gd name="T22" fmla="*/ 2663 w 2676"/>
                <a:gd name="T23" fmla="*/ 1258 h 2848"/>
                <a:gd name="T24" fmla="*/ 2470 w 2676"/>
                <a:gd name="T25" fmla="*/ 1716 h 2848"/>
                <a:gd name="T26" fmla="*/ 2115 w 2676"/>
                <a:gd name="T27" fmla="*/ 2036 h 2848"/>
                <a:gd name="T28" fmla="*/ 1826 w 2676"/>
                <a:gd name="T29" fmla="*/ 2320 h 2848"/>
                <a:gd name="T30" fmla="*/ 1753 w 2676"/>
                <a:gd name="T31" fmla="*/ 2597 h 2848"/>
                <a:gd name="T32" fmla="*/ 1753 w 2676"/>
                <a:gd name="T33" fmla="*/ 2808 h 2848"/>
                <a:gd name="T34" fmla="*/ 1753 w 2676"/>
                <a:gd name="T35" fmla="*/ 2848 h 2848"/>
                <a:gd name="T36" fmla="*/ 1713 w 2676"/>
                <a:gd name="T37" fmla="*/ 2848 h 2848"/>
                <a:gd name="T38" fmla="*/ 904 w 2676"/>
                <a:gd name="T39" fmla="*/ 2848 h 2848"/>
                <a:gd name="T40" fmla="*/ 864 w 2676"/>
                <a:gd name="T41" fmla="*/ 2848 h 2848"/>
                <a:gd name="T42" fmla="*/ 864 w 2676"/>
                <a:gd name="T43" fmla="*/ 2808 h 2848"/>
                <a:gd name="T44" fmla="*/ 864 w 2676"/>
                <a:gd name="T45" fmla="*/ 2501 h 2848"/>
                <a:gd name="T46" fmla="*/ 963 w 2676"/>
                <a:gd name="T47" fmla="*/ 2008 h 2848"/>
                <a:gd name="T48" fmla="*/ 1258 w 2676"/>
                <a:gd name="T49" fmla="*/ 1640 h 2848"/>
                <a:gd name="T50" fmla="*/ 1391 w 2676"/>
                <a:gd name="T51" fmla="*/ 1542 h 2848"/>
                <a:gd name="T52" fmla="*/ 1684 w 2676"/>
                <a:gd name="T53" fmla="*/ 1195 h 2848"/>
                <a:gd name="T54" fmla="*/ 1585 w 2676"/>
                <a:gd name="T55" fmla="*/ 977 h 2848"/>
                <a:gd name="T56" fmla="*/ 1325 w 2676"/>
                <a:gd name="T57" fmla="*/ 891 h 2848"/>
                <a:gd name="T58" fmla="*/ 1020 w 2676"/>
                <a:gd name="T59" fmla="*/ 1022 h 2848"/>
                <a:gd name="T60" fmla="*/ 867 w 2676"/>
                <a:gd name="T61" fmla="*/ 1355 h 2848"/>
                <a:gd name="T62" fmla="*/ 848 w 2676"/>
                <a:gd name="T63" fmla="*/ 1426 h 2848"/>
                <a:gd name="T64" fmla="*/ 764 w 2676"/>
                <a:gd name="T65" fmla="*/ 1468 h 2848"/>
                <a:gd name="T66" fmla="*/ 132 w 2676"/>
                <a:gd name="T67" fmla="*/ 1388 h 2848"/>
                <a:gd name="T68" fmla="*/ 764 w 2676"/>
                <a:gd name="T69" fmla="*/ 1388 h 2848"/>
                <a:gd name="T70" fmla="*/ 780 w 2676"/>
                <a:gd name="T71" fmla="*/ 1384 h 2848"/>
                <a:gd name="T72" fmla="*/ 788 w 2676"/>
                <a:gd name="T73" fmla="*/ 1347 h 2848"/>
                <a:gd name="T74" fmla="*/ 963 w 2676"/>
                <a:gd name="T75" fmla="*/ 966 h 2848"/>
                <a:gd name="T76" fmla="*/ 1325 w 2676"/>
                <a:gd name="T77" fmla="*/ 811 h 2848"/>
                <a:gd name="T78" fmla="*/ 1637 w 2676"/>
                <a:gd name="T79" fmla="*/ 916 h 2848"/>
                <a:gd name="T80" fmla="*/ 1764 w 2676"/>
                <a:gd name="T81" fmla="*/ 1195 h 2848"/>
                <a:gd name="T82" fmla="*/ 1436 w 2676"/>
                <a:gd name="T83" fmla="*/ 1608 h 2848"/>
                <a:gd name="T84" fmla="*/ 1311 w 2676"/>
                <a:gd name="T85" fmla="*/ 1700 h 2848"/>
                <a:gd name="T86" fmla="*/ 1034 w 2676"/>
                <a:gd name="T87" fmla="*/ 2042 h 2848"/>
                <a:gd name="T88" fmla="*/ 944 w 2676"/>
                <a:gd name="T89" fmla="*/ 2501 h 2848"/>
                <a:gd name="T90" fmla="*/ 944 w 2676"/>
                <a:gd name="T91" fmla="*/ 2768 h 2848"/>
                <a:gd name="T92" fmla="*/ 1673 w 2676"/>
                <a:gd name="T93" fmla="*/ 2768 h 2848"/>
                <a:gd name="T94" fmla="*/ 1673 w 2676"/>
                <a:gd name="T95" fmla="*/ 2597 h 2848"/>
                <a:gd name="T96" fmla="*/ 1758 w 2676"/>
                <a:gd name="T97" fmla="*/ 2279 h 2848"/>
                <a:gd name="T98" fmla="*/ 2069 w 2676"/>
                <a:gd name="T99" fmla="*/ 1971 h 2848"/>
                <a:gd name="T100" fmla="*/ 2408 w 2676"/>
                <a:gd name="T101" fmla="*/ 1666 h 2848"/>
                <a:gd name="T102" fmla="*/ 2583 w 2676"/>
                <a:gd name="T103" fmla="*/ 1250 h 2848"/>
                <a:gd name="T104" fmla="*/ 2546 w 2676"/>
                <a:gd name="T105" fmla="*/ 820 h 2848"/>
                <a:gd name="T106" fmla="*/ 2353 w 2676"/>
                <a:gd name="T107" fmla="*/ 481 h 2848"/>
                <a:gd name="T108" fmla="*/ 1925 w 2676"/>
                <a:gd name="T109" fmla="*/ 189 h 2848"/>
                <a:gd name="T110" fmla="*/ 1369 w 2676"/>
                <a:gd name="T111" fmla="*/ 80 h 2848"/>
                <a:gd name="T112" fmla="*/ 857 w 2676"/>
                <a:gd name="T113" fmla="*/ 156 h 2848"/>
                <a:gd name="T114" fmla="*/ 363 w 2676"/>
                <a:gd name="T115" fmla="*/ 500 h 2848"/>
                <a:gd name="T116" fmla="*/ 158 w 2676"/>
                <a:gd name="T117" fmla="*/ 869 h 2848"/>
                <a:gd name="T118" fmla="*/ 80 w 2676"/>
                <a:gd name="T119" fmla="*/ 1325 h 2848"/>
                <a:gd name="T120" fmla="*/ 95 w 2676"/>
                <a:gd name="T121" fmla="*/ 1374 h 2848"/>
                <a:gd name="T122" fmla="*/ 132 w 2676"/>
                <a:gd name="T123" fmla="*/ 1388 h 2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76" h="2848">
                  <a:moveTo>
                    <a:pt x="764" y="1468"/>
                  </a:moveTo>
                  <a:lnTo>
                    <a:pt x="132" y="1468"/>
                  </a:lnTo>
                  <a:cubicBezTo>
                    <a:pt x="91" y="1468"/>
                    <a:pt x="58" y="1452"/>
                    <a:pt x="36" y="1427"/>
                  </a:cubicBezTo>
                  <a:cubicBezTo>
                    <a:pt x="12" y="1401"/>
                    <a:pt x="0" y="1365"/>
                    <a:pt x="0" y="1325"/>
                  </a:cubicBezTo>
                  <a:cubicBezTo>
                    <a:pt x="0" y="1220"/>
                    <a:pt x="16" y="1037"/>
                    <a:pt x="83" y="843"/>
                  </a:cubicBezTo>
                  <a:cubicBezTo>
                    <a:pt x="128" y="710"/>
                    <a:pt x="198" y="572"/>
                    <a:pt x="302" y="448"/>
                  </a:cubicBezTo>
                  <a:cubicBezTo>
                    <a:pt x="463" y="257"/>
                    <a:pt x="645" y="145"/>
                    <a:pt x="830" y="80"/>
                  </a:cubicBezTo>
                  <a:cubicBezTo>
                    <a:pt x="1014" y="16"/>
                    <a:pt x="1200" y="0"/>
                    <a:pt x="1369" y="0"/>
                  </a:cubicBezTo>
                  <a:cubicBezTo>
                    <a:pt x="1521" y="0"/>
                    <a:pt x="1738" y="26"/>
                    <a:pt x="1955" y="115"/>
                  </a:cubicBezTo>
                  <a:cubicBezTo>
                    <a:pt x="2115" y="180"/>
                    <a:pt x="2276" y="279"/>
                    <a:pt x="2412" y="426"/>
                  </a:cubicBezTo>
                  <a:cubicBezTo>
                    <a:pt x="2517" y="540"/>
                    <a:pt x="2583" y="667"/>
                    <a:pt x="2623" y="798"/>
                  </a:cubicBezTo>
                  <a:cubicBezTo>
                    <a:pt x="2669" y="953"/>
                    <a:pt x="2676" y="1113"/>
                    <a:pt x="2663" y="1258"/>
                  </a:cubicBezTo>
                  <a:cubicBezTo>
                    <a:pt x="2645" y="1440"/>
                    <a:pt x="2572" y="1589"/>
                    <a:pt x="2470" y="1716"/>
                  </a:cubicBezTo>
                  <a:cubicBezTo>
                    <a:pt x="2370" y="1841"/>
                    <a:pt x="2243" y="1944"/>
                    <a:pt x="2115" y="2036"/>
                  </a:cubicBezTo>
                  <a:cubicBezTo>
                    <a:pt x="1973" y="2139"/>
                    <a:pt x="1882" y="2230"/>
                    <a:pt x="1826" y="2320"/>
                  </a:cubicBezTo>
                  <a:cubicBezTo>
                    <a:pt x="1773" y="2408"/>
                    <a:pt x="1753" y="2497"/>
                    <a:pt x="1753" y="2597"/>
                  </a:cubicBezTo>
                  <a:lnTo>
                    <a:pt x="1753" y="2808"/>
                  </a:lnTo>
                  <a:lnTo>
                    <a:pt x="1753" y="2848"/>
                  </a:lnTo>
                  <a:lnTo>
                    <a:pt x="1713" y="2848"/>
                  </a:lnTo>
                  <a:lnTo>
                    <a:pt x="904" y="2848"/>
                  </a:lnTo>
                  <a:lnTo>
                    <a:pt x="864" y="2848"/>
                  </a:lnTo>
                  <a:lnTo>
                    <a:pt x="864" y="2808"/>
                  </a:lnTo>
                  <a:lnTo>
                    <a:pt x="864" y="2501"/>
                  </a:lnTo>
                  <a:cubicBezTo>
                    <a:pt x="864" y="2304"/>
                    <a:pt x="896" y="2146"/>
                    <a:pt x="963" y="2008"/>
                  </a:cubicBezTo>
                  <a:cubicBezTo>
                    <a:pt x="1029" y="1870"/>
                    <a:pt x="1127" y="1754"/>
                    <a:pt x="1258" y="1640"/>
                  </a:cubicBezTo>
                  <a:cubicBezTo>
                    <a:pt x="1295" y="1608"/>
                    <a:pt x="1342" y="1576"/>
                    <a:pt x="1391" y="1542"/>
                  </a:cubicBezTo>
                  <a:cubicBezTo>
                    <a:pt x="1526" y="1449"/>
                    <a:pt x="1684" y="1340"/>
                    <a:pt x="1684" y="1195"/>
                  </a:cubicBezTo>
                  <a:cubicBezTo>
                    <a:pt x="1684" y="1109"/>
                    <a:pt x="1649" y="1032"/>
                    <a:pt x="1585" y="977"/>
                  </a:cubicBezTo>
                  <a:cubicBezTo>
                    <a:pt x="1523" y="924"/>
                    <a:pt x="1435" y="891"/>
                    <a:pt x="1325" y="891"/>
                  </a:cubicBezTo>
                  <a:cubicBezTo>
                    <a:pt x="1211" y="891"/>
                    <a:pt x="1103" y="939"/>
                    <a:pt x="1020" y="1022"/>
                  </a:cubicBezTo>
                  <a:cubicBezTo>
                    <a:pt x="939" y="1103"/>
                    <a:pt x="882" y="1218"/>
                    <a:pt x="867" y="1355"/>
                  </a:cubicBezTo>
                  <a:cubicBezTo>
                    <a:pt x="865" y="1381"/>
                    <a:pt x="861" y="1405"/>
                    <a:pt x="848" y="1426"/>
                  </a:cubicBezTo>
                  <a:cubicBezTo>
                    <a:pt x="832" y="1452"/>
                    <a:pt x="807" y="1468"/>
                    <a:pt x="764" y="1468"/>
                  </a:cubicBezTo>
                  <a:close/>
                  <a:moveTo>
                    <a:pt x="132" y="1388"/>
                  </a:moveTo>
                  <a:lnTo>
                    <a:pt x="764" y="1388"/>
                  </a:lnTo>
                  <a:cubicBezTo>
                    <a:pt x="774" y="1388"/>
                    <a:pt x="779" y="1387"/>
                    <a:pt x="780" y="1384"/>
                  </a:cubicBezTo>
                  <a:cubicBezTo>
                    <a:pt x="784" y="1378"/>
                    <a:pt x="786" y="1363"/>
                    <a:pt x="788" y="1347"/>
                  </a:cubicBezTo>
                  <a:cubicBezTo>
                    <a:pt x="805" y="1191"/>
                    <a:pt x="870" y="1059"/>
                    <a:pt x="963" y="966"/>
                  </a:cubicBezTo>
                  <a:cubicBezTo>
                    <a:pt x="1061" y="867"/>
                    <a:pt x="1190" y="811"/>
                    <a:pt x="1325" y="811"/>
                  </a:cubicBezTo>
                  <a:cubicBezTo>
                    <a:pt x="1455" y="811"/>
                    <a:pt x="1561" y="851"/>
                    <a:pt x="1637" y="916"/>
                  </a:cubicBezTo>
                  <a:cubicBezTo>
                    <a:pt x="1719" y="987"/>
                    <a:pt x="1764" y="1086"/>
                    <a:pt x="1764" y="1195"/>
                  </a:cubicBezTo>
                  <a:cubicBezTo>
                    <a:pt x="1764" y="1382"/>
                    <a:pt x="1588" y="1504"/>
                    <a:pt x="1436" y="1608"/>
                  </a:cubicBezTo>
                  <a:cubicBezTo>
                    <a:pt x="1389" y="1640"/>
                    <a:pt x="1344" y="1671"/>
                    <a:pt x="1311" y="1700"/>
                  </a:cubicBezTo>
                  <a:cubicBezTo>
                    <a:pt x="1187" y="1808"/>
                    <a:pt x="1095" y="1916"/>
                    <a:pt x="1034" y="2042"/>
                  </a:cubicBezTo>
                  <a:cubicBezTo>
                    <a:pt x="974" y="2169"/>
                    <a:pt x="944" y="2316"/>
                    <a:pt x="944" y="2501"/>
                  </a:cubicBezTo>
                  <a:lnTo>
                    <a:pt x="944" y="2768"/>
                  </a:lnTo>
                  <a:lnTo>
                    <a:pt x="1673" y="2768"/>
                  </a:lnTo>
                  <a:lnTo>
                    <a:pt x="1673" y="2597"/>
                  </a:lnTo>
                  <a:cubicBezTo>
                    <a:pt x="1673" y="2483"/>
                    <a:pt x="1696" y="2381"/>
                    <a:pt x="1758" y="2279"/>
                  </a:cubicBezTo>
                  <a:cubicBezTo>
                    <a:pt x="1819" y="2179"/>
                    <a:pt x="1917" y="2081"/>
                    <a:pt x="2069" y="1971"/>
                  </a:cubicBezTo>
                  <a:cubicBezTo>
                    <a:pt x="2191" y="1883"/>
                    <a:pt x="2313" y="1784"/>
                    <a:pt x="2408" y="1666"/>
                  </a:cubicBezTo>
                  <a:cubicBezTo>
                    <a:pt x="2500" y="1550"/>
                    <a:pt x="2567" y="1415"/>
                    <a:pt x="2583" y="1250"/>
                  </a:cubicBezTo>
                  <a:cubicBezTo>
                    <a:pt x="2596" y="1115"/>
                    <a:pt x="2590" y="966"/>
                    <a:pt x="2546" y="820"/>
                  </a:cubicBezTo>
                  <a:cubicBezTo>
                    <a:pt x="2510" y="701"/>
                    <a:pt x="2449" y="584"/>
                    <a:pt x="2353" y="481"/>
                  </a:cubicBezTo>
                  <a:cubicBezTo>
                    <a:pt x="2226" y="343"/>
                    <a:pt x="2075" y="250"/>
                    <a:pt x="1925" y="189"/>
                  </a:cubicBezTo>
                  <a:cubicBezTo>
                    <a:pt x="1719" y="105"/>
                    <a:pt x="1514" y="80"/>
                    <a:pt x="1369" y="80"/>
                  </a:cubicBezTo>
                  <a:cubicBezTo>
                    <a:pt x="1207" y="80"/>
                    <a:pt x="1030" y="95"/>
                    <a:pt x="857" y="156"/>
                  </a:cubicBezTo>
                  <a:cubicBezTo>
                    <a:pt x="684" y="216"/>
                    <a:pt x="514" y="321"/>
                    <a:pt x="363" y="500"/>
                  </a:cubicBezTo>
                  <a:cubicBezTo>
                    <a:pt x="266" y="614"/>
                    <a:pt x="201" y="744"/>
                    <a:pt x="158" y="869"/>
                  </a:cubicBezTo>
                  <a:cubicBezTo>
                    <a:pt x="95" y="1053"/>
                    <a:pt x="80" y="1226"/>
                    <a:pt x="80" y="1325"/>
                  </a:cubicBezTo>
                  <a:cubicBezTo>
                    <a:pt x="80" y="1346"/>
                    <a:pt x="85" y="1363"/>
                    <a:pt x="95" y="1374"/>
                  </a:cubicBezTo>
                  <a:cubicBezTo>
                    <a:pt x="103" y="1383"/>
                    <a:pt x="115" y="1388"/>
                    <a:pt x="132" y="1388"/>
                  </a:cubicBezTo>
                  <a:close/>
                </a:path>
              </a:pathLst>
            </a:custGeom>
            <a:solidFill>
              <a:srgbClr val="006534"/>
            </a:solidFill>
            <a:ln>
              <a:noFill/>
            </a:ln>
          </p:spPr>
          <p:txBody>
            <a:bodyPr vert="horz" wrap="square" lIns="109728" tIns="54864" rIns="109728" bIns="54864" numCol="1" anchor="t" anchorCtr="0" compatLnSpc="1"/>
            <a:p>
              <a:pPr>
                <a:lnSpc>
                  <a:spcPct val="120000"/>
                </a:lnSpc>
              </a:pPr>
              <a:endParaRPr lang="zh-CN" altLang="en-US" sz="2615"/>
            </a:p>
          </p:txBody>
        </p:sp>
        <p:sp>
          <p:nvSpPr>
            <p:cNvPr id="65" name="矩形 64"/>
            <p:cNvSpPr/>
            <p:nvPr/>
          </p:nvSpPr>
          <p:spPr>
            <a:xfrm flipV="1">
              <a:off x="2246508" y="5687992"/>
              <a:ext cx="7487905" cy="82315"/>
            </a:xfrm>
            <a:prstGeom prst="rect">
              <a:avLst/>
            </a:prstGeom>
            <a:solidFill>
              <a:srgbClr val="0065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20000"/>
                </a:lnSpc>
              </a:pPr>
              <a:endParaRPr lang="zh-CN" altLang="en-US" sz="2615">
                <a:ln>
                  <a:solidFill>
                    <a:srgbClr val="006534"/>
                  </a:solidFill>
                </a:ln>
                <a:solidFill>
                  <a:srgbClr val="006534"/>
                </a:solidFill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1384000" y="5032524"/>
              <a:ext cx="940415" cy="77760"/>
            </a:xfrm>
            <a:prstGeom prst="rect">
              <a:avLst/>
            </a:prstGeom>
            <a:solidFill>
              <a:srgbClr val="006534"/>
            </a:solidFill>
            <a:ln>
              <a:solidFill>
                <a:srgbClr val="313D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20000"/>
                </a:lnSpc>
              </a:pPr>
              <a:endParaRPr lang="zh-CN" altLang="en-US" sz="2615">
                <a:ln>
                  <a:solidFill>
                    <a:srgbClr val="006534"/>
                  </a:solidFill>
                </a:ln>
                <a:solidFill>
                  <a:srgbClr val="006534"/>
                </a:solidFill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 rot="5400000">
              <a:off x="1060989" y="5355543"/>
              <a:ext cx="723780" cy="77760"/>
            </a:xfrm>
            <a:prstGeom prst="rect">
              <a:avLst/>
            </a:prstGeom>
            <a:solidFill>
              <a:srgbClr val="0065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20000"/>
                </a:lnSpc>
              </a:pPr>
              <a:endParaRPr lang="zh-CN" altLang="en-US" sz="2615"/>
            </a:p>
          </p:txBody>
        </p:sp>
        <p:sp>
          <p:nvSpPr>
            <p:cNvPr id="68" name="矩形 67"/>
            <p:cNvSpPr/>
            <p:nvPr/>
          </p:nvSpPr>
          <p:spPr>
            <a:xfrm rot="5400000">
              <a:off x="1923640" y="5355543"/>
              <a:ext cx="723781" cy="77760"/>
            </a:xfrm>
            <a:prstGeom prst="rect">
              <a:avLst/>
            </a:prstGeom>
            <a:solidFill>
              <a:srgbClr val="006534"/>
            </a:solidFill>
            <a:ln>
              <a:solidFill>
                <a:srgbClr val="313D5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20000"/>
                </a:lnSpc>
              </a:pPr>
              <a:endParaRPr lang="zh-CN" altLang="en-US" sz="2615">
                <a:solidFill>
                  <a:srgbClr val="006534"/>
                </a:solidFill>
              </a:endParaRPr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3531567" y="5531331"/>
              <a:ext cx="372206" cy="372204"/>
              <a:chOff x="4971660" y="1569718"/>
              <a:chExt cx="144016" cy="144016"/>
            </a:xfrm>
            <a:solidFill>
              <a:srgbClr val="0B2C4F"/>
            </a:solidFill>
          </p:grpSpPr>
          <p:sp>
            <p:nvSpPr>
              <p:cNvPr id="70" name="椭圆 69"/>
              <p:cNvSpPr/>
              <p:nvPr/>
            </p:nvSpPr>
            <p:spPr>
              <a:xfrm>
                <a:off x="4971660" y="1569718"/>
                <a:ext cx="144016" cy="144016"/>
              </a:xfrm>
              <a:prstGeom prst="ellipse">
                <a:avLst/>
              </a:prstGeom>
              <a:solidFill>
                <a:srgbClr val="00653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>
                  <a:lnSpc>
                    <a:spcPct val="120000"/>
                  </a:lnSpc>
                </a:pPr>
                <a:endParaRPr lang="zh-CN" altLang="en-US" sz="2615"/>
              </a:p>
            </p:txBody>
          </p:sp>
          <p:sp>
            <p:nvSpPr>
              <p:cNvPr id="71" name="椭圆 70"/>
              <p:cNvSpPr/>
              <p:nvPr/>
            </p:nvSpPr>
            <p:spPr>
              <a:xfrm>
                <a:off x="5005748" y="1603806"/>
                <a:ext cx="75840" cy="7584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>
                  <a:lnSpc>
                    <a:spcPct val="120000"/>
                  </a:lnSpc>
                </a:pPr>
                <a:endParaRPr lang="zh-CN" altLang="en-US" sz="2615"/>
              </a:p>
            </p:txBody>
          </p:sp>
        </p:grpSp>
        <p:cxnSp>
          <p:nvCxnSpPr>
            <p:cNvPr id="72" name="直接连接符 71"/>
            <p:cNvCxnSpPr/>
            <p:nvPr/>
          </p:nvCxnSpPr>
          <p:spPr>
            <a:xfrm>
              <a:off x="3717670" y="1931331"/>
              <a:ext cx="0" cy="3600000"/>
            </a:xfrm>
            <a:prstGeom prst="line">
              <a:avLst/>
            </a:prstGeom>
            <a:ln w="9525">
              <a:solidFill>
                <a:srgbClr val="313D51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/>
            <p:cNvSpPr txBox="1"/>
            <p:nvPr/>
          </p:nvSpPr>
          <p:spPr>
            <a:xfrm>
              <a:off x="3813920" y="2134737"/>
              <a:ext cx="1791033" cy="7175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区块链技术的性能和扩展性问题</a:t>
              </a:r>
              <a:endParaRPr lang="zh-CN" altLang="en-US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3829843" y="3022848"/>
              <a:ext cx="1530699" cy="17951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p>
              <a:pPr algn="just">
                <a:lnSpc>
                  <a:spcPct val="150000"/>
                </a:lnSpc>
              </a:pPr>
              <a:r>
                <a:rPr sz="1200" dirty="0">
                  <a:solidFill>
                    <a:schemeClr val="bg2">
                      <a:lumMod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区块链技术在实际应用中面临性能和扩展性的挑战，过优化区块链网络结构和算法，提高系统性能和扩展性。</a:t>
              </a:r>
              <a:endParaRPr sz="1200" dirty="0">
                <a:solidFill>
                  <a:schemeClr val="bg2">
                    <a:lumMod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grpSp>
          <p:nvGrpSpPr>
            <p:cNvPr id="75" name="组合 74"/>
            <p:cNvGrpSpPr/>
            <p:nvPr/>
          </p:nvGrpSpPr>
          <p:grpSpPr>
            <a:xfrm>
              <a:off x="5499620" y="5531331"/>
              <a:ext cx="372206" cy="372204"/>
              <a:chOff x="4971660" y="1569718"/>
              <a:chExt cx="144016" cy="144016"/>
            </a:xfrm>
            <a:solidFill>
              <a:srgbClr val="0A2D4F"/>
            </a:solidFill>
          </p:grpSpPr>
          <p:sp>
            <p:nvSpPr>
              <p:cNvPr id="76" name="椭圆 75"/>
              <p:cNvSpPr/>
              <p:nvPr/>
            </p:nvSpPr>
            <p:spPr>
              <a:xfrm>
                <a:off x="4971660" y="1569718"/>
                <a:ext cx="144016" cy="144016"/>
              </a:xfrm>
              <a:prstGeom prst="ellipse">
                <a:avLst/>
              </a:prstGeom>
              <a:solidFill>
                <a:srgbClr val="00653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>
                  <a:lnSpc>
                    <a:spcPct val="120000"/>
                  </a:lnSpc>
                </a:pPr>
                <a:endParaRPr lang="zh-CN" altLang="en-US" sz="2615"/>
              </a:p>
            </p:txBody>
          </p:sp>
          <p:sp>
            <p:nvSpPr>
              <p:cNvPr id="77" name="椭圆 76"/>
              <p:cNvSpPr/>
              <p:nvPr/>
            </p:nvSpPr>
            <p:spPr>
              <a:xfrm>
                <a:off x="5005748" y="1603806"/>
                <a:ext cx="75840" cy="7584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>
                  <a:lnSpc>
                    <a:spcPct val="120000"/>
                  </a:lnSpc>
                </a:pPr>
                <a:endParaRPr lang="zh-CN" altLang="en-US" sz="2615"/>
              </a:p>
            </p:txBody>
          </p:sp>
        </p:grpSp>
        <p:cxnSp>
          <p:nvCxnSpPr>
            <p:cNvPr id="78" name="直接连接符 77"/>
            <p:cNvCxnSpPr/>
            <p:nvPr/>
          </p:nvCxnSpPr>
          <p:spPr>
            <a:xfrm>
              <a:off x="5685723" y="1931331"/>
              <a:ext cx="0" cy="3600000"/>
            </a:xfrm>
            <a:prstGeom prst="line">
              <a:avLst/>
            </a:prstGeom>
            <a:ln w="9525">
              <a:solidFill>
                <a:srgbClr val="313D51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117"/>
            <p:cNvSpPr txBox="1"/>
            <p:nvPr/>
          </p:nvSpPr>
          <p:spPr>
            <a:xfrm>
              <a:off x="5850027" y="2134827"/>
              <a:ext cx="1531157" cy="7175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数据隐私保护问题</a:t>
              </a:r>
              <a:endParaRPr lang="zh-CN" altLang="en-US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80" name="TextBox 118"/>
            <p:cNvSpPr txBox="1"/>
            <p:nvPr/>
          </p:nvSpPr>
          <p:spPr>
            <a:xfrm>
              <a:off x="5867176" y="3022848"/>
              <a:ext cx="1530699" cy="17951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p>
              <a:pPr algn="just">
                <a:lnSpc>
                  <a:spcPct val="150000"/>
                </a:lnSpc>
              </a:pPr>
              <a:r>
                <a:rPr sz="1200" dirty="0">
                  <a:solidFill>
                    <a:schemeClr val="bg2">
                      <a:lumMod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农产品溯源数据涉及到生产者、供应商和消费者的隐私信息，通过嵌入国密算法，确保数据的安全性和隐私保护。</a:t>
              </a:r>
              <a:endParaRPr sz="1200" dirty="0">
                <a:solidFill>
                  <a:schemeClr val="bg2">
                    <a:lumMod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grpSp>
          <p:nvGrpSpPr>
            <p:cNvPr id="81" name="组合 80"/>
            <p:cNvGrpSpPr/>
            <p:nvPr/>
          </p:nvGrpSpPr>
          <p:grpSpPr>
            <a:xfrm>
              <a:off x="7467673" y="5531331"/>
              <a:ext cx="372206" cy="372204"/>
              <a:chOff x="4971660" y="1569718"/>
              <a:chExt cx="144016" cy="144016"/>
            </a:xfrm>
            <a:solidFill>
              <a:srgbClr val="0B2C4F"/>
            </a:solidFill>
          </p:grpSpPr>
          <p:sp>
            <p:nvSpPr>
              <p:cNvPr id="82" name="椭圆 81"/>
              <p:cNvSpPr/>
              <p:nvPr/>
            </p:nvSpPr>
            <p:spPr>
              <a:xfrm>
                <a:off x="4971660" y="1569718"/>
                <a:ext cx="144016" cy="144016"/>
              </a:xfrm>
              <a:prstGeom prst="ellipse">
                <a:avLst/>
              </a:prstGeom>
              <a:solidFill>
                <a:srgbClr val="00653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>
                  <a:lnSpc>
                    <a:spcPct val="120000"/>
                  </a:lnSpc>
                </a:pPr>
                <a:endParaRPr lang="zh-CN" altLang="en-US" sz="2615"/>
              </a:p>
            </p:txBody>
          </p:sp>
          <p:sp>
            <p:nvSpPr>
              <p:cNvPr id="83" name="椭圆 82"/>
              <p:cNvSpPr/>
              <p:nvPr/>
            </p:nvSpPr>
            <p:spPr>
              <a:xfrm>
                <a:off x="5005748" y="1603806"/>
                <a:ext cx="75840" cy="7584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>
                  <a:lnSpc>
                    <a:spcPct val="120000"/>
                  </a:lnSpc>
                </a:pPr>
                <a:endParaRPr lang="zh-CN" altLang="en-US" sz="2615"/>
              </a:p>
            </p:txBody>
          </p:sp>
        </p:grpSp>
        <p:cxnSp>
          <p:nvCxnSpPr>
            <p:cNvPr id="84" name="直接连接符 83"/>
            <p:cNvCxnSpPr/>
            <p:nvPr/>
          </p:nvCxnSpPr>
          <p:spPr>
            <a:xfrm>
              <a:off x="7653776" y="1931331"/>
              <a:ext cx="0" cy="3600000"/>
            </a:xfrm>
            <a:prstGeom prst="line">
              <a:avLst/>
            </a:prstGeom>
            <a:ln w="9525">
              <a:solidFill>
                <a:srgbClr val="313D51"/>
              </a:solidFill>
              <a:prstDash val="dash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123"/>
            <p:cNvSpPr txBox="1"/>
            <p:nvPr/>
          </p:nvSpPr>
          <p:spPr>
            <a:xfrm>
              <a:off x="7818079" y="2134827"/>
              <a:ext cx="1531157" cy="7175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系统集成和测试问题</a:t>
              </a:r>
              <a:endParaRPr lang="zh-CN" altLang="en-US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86" name="TextBox 124"/>
            <p:cNvSpPr txBox="1"/>
            <p:nvPr/>
          </p:nvSpPr>
          <p:spPr>
            <a:xfrm>
              <a:off x="7818079" y="3022848"/>
              <a:ext cx="1530699" cy="8972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p>
              <a:pPr algn="just">
                <a:lnSpc>
                  <a:spcPct val="150000"/>
                </a:lnSpc>
              </a:pPr>
              <a:r>
                <a:rPr sz="1200" dirty="0">
                  <a:solidFill>
                    <a:schemeClr val="bg2">
                      <a:lumMod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通过详细的系统设计和测试计划，确保系统的稳定性和可靠性。</a:t>
              </a:r>
              <a:endParaRPr sz="1200" dirty="0">
                <a:solidFill>
                  <a:schemeClr val="bg2">
                    <a:lumMod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1"/>
          <p:cNvSpPr txBox="1"/>
          <p:nvPr/>
        </p:nvSpPr>
        <p:spPr>
          <a:xfrm>
            <a:off x="494665" y="387350"/>
            <a:ext cx="5727700" cy="434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三、预期达到的目标和主要创新点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sp>
        <p:nvSpPr>
          <p:cNvPr id="14" name="文本框 13"/>
          <p:cNvSpPr txBox="1"/>
          <p:nvPr>
            <p:custDataLst>
              <p:tags r:id="rId3"/>
            </p:custDataLst>
          </p:nvPr>
        </p:nvSpPr>
        <p:spPr>
          <a:xfrm>
            <a:off x="494665" y="1346835"/>
            <a:ext cx="211582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3.1本研究的预期目标</a:t>
            </a:r>
            <a:endParaRPr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圆角右箭头 41"/>
          <p:cNvSpPr/>
          <p:nvPr/>
        </p:nvSpPr>
        <p:spPr>
          <a:xfrm>
            <a:off x="5069897" y="3740789"/>
            <a:ext cx="1185155" cy="3119135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5000"/>
            </a:avLst>
          </a:prstGeom>
          <a:solidFill>
            <a:srgbClr val="006534"/>
          </a:solidFill>
          <a:ln w="28575" cap="flat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endParaRPr lang="zh-CN" altLang="en-US" dirty="0">
              <a:solidFill>
                <a:srgbClr val="213555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4" name="圆角右箭头 52"/>
          <p:cNvSpPr/>
          <p:nvPr/>
        </p:nvSpPr>
        <p:spPr>
          <a:xfrm flipH="1">
            <a:off x="3385692" y="3740789"/>
            <a:ext cx="1185155" cy="3119135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5000"/>
            </a:avLst>
          </a:prstGeom>
          <a:solidFill>
            <a:srgbClr val="006534"/>
          </a:solidFill>
          <a:ln w="28575" cap="flat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endParaRPr lang="zh-CN" altLang="en-US" dirty="0">
              <a:solidFill>
                <a:srgbClr val="213555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5" name="圆角右箭头 61"/>
          <p:cNvSpPr/>
          <p:nvPr/>
        </p:nvSpPr>
        <p:spPr>
          <a:xfrm>
            <a:off x="5429571" y="4672404"/>
            <a:ext cx="1179257" cy="2187521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5000"/>
            </a:avLst>
          </a:prstGeom>
          <a:solidFill>
            <a:srgbClr val="006534"/>
          </a:solidFill>
          <a:ln w="28575" cap="flat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endParaRPr lang="zh-CN" altLang="en-US" dirty="0">
              <a:solidFill>
                <a:srgbClr val="213555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6" name="圆角右箭头 83"/>
          <p:cNvSpPr/>
          <p:nvPr/>
        </p:nvSpPr>
        <p:spPr>
          <a:xfrm flipH="1">
            <a:off x="3028968" y="4672404"/>
            <a:ext cx="1179257" cy="2187521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5000"/>
            </a:avLst>
          </a:prstGeom>
          <a:solidFill>
            <a:srgbClr val="006534"/>
          </a:solidFill>
          <a:ln w="28575" cap="flat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endParaRPr lang="zh-CN" altLang="en-US" dirty="0">
              <a:solidFill>
                <a:srgbClr val="213555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7" name="上箭头 45"/>
          <p:cNvSpPr/>
          <p:nvPr/>
        </p:nvSpPr>
        <p:spPr>
          <a:xfrm>
            <a:off x="4533337" y="3302946"/>
            <a:ext cx="601422" cy="3556979"/>
          </a:xfrm>
          <a:prstGeom prst="upArrow">
            <a:avLst/>
          </a:prstGeom>
          <a:solidFill>
            <a:srgbClr val="006534"/>
          </a:solidFill>
          <a:ln w="28575" cap="flat">
            <a:noFill/>
            <a:prstDash val="solid"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endParaRPr lang="zh-CN" altLang="en-US" dirty="0">
              <a:solidFill>
                <a:srgbClr val="213555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62020" y="4797220"/>
            <a:ext cx="2711450" cy="1620471"/>
            <a:chOff x="1643782" y="3774437"/>
            <a:chExt cx="2387116" cy="1869638"/>
          </a:xfrm>
        </p:grpSpPr>
        <p:sp>
          <p:nvSpPr>
            <p:cNvPr id="29" name="TextBox 9"/>
            <p:cNvSpPr txBox="1"/>
            <p:nvPr/>
          </p:nvSpPr>
          <p:spPr>
            <a:xfrm>
              <a:off x="1643782" y="3774437"/>
              <a:ext cx="2387116" cy="4886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r">
                <a:defRPr sz="1200">
                  <a:solidFill>
                    <a:srgbClr val="232B36"/>
                  </a:solidFill>
                  <a:latin typeface="Arial Rounded MT Bold" panose="020F0704030504030204" pitchFamily="34" charset="0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建立全面的溯源信息模型</a:t>
              </a:r>
              <a:endParaRPr lang="zh-CN" altLang="en-US" sz="18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30" name="TextBox 10"/>
            <p:cNvSpPr txBox="1"/>
            <p:nvPr/>
          </p:nvSpPr>
          <p:spPr>
            <a:xfrm>
              <a:off x="1765969" y="4263050"/>
              <a:ext cx="2161186" cy="13810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Arial" panose="020B0604020202020204" pitchFamily="34" charset="0"/>
                </a:rPr>
                <a:t>目标之一是构建区块链+IPFS的农产品溯源模型，记录共享从农田到餐桌的每一步信息，实现全生命周期透明化，为消费者和监管机构提供可追溯信息。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73379" y="3205457"/>
            <a:ext cx="3171190" cy="1415415"/>
            <a:chOff x="1850198" y="2110914"/>
            <a:chExt cx="2791864" cy="1633055"/>
          </a:xfrm>
        </p:grpSpPr>
        <p:sp>
          <p:nvSpPr>
            <p:cNvPr id="32" name="TextBox 9"/>
            <p:cNvSpPr txBox="1"/>
            <p:nvPr/>
          </p:nvSpPr>
          <p:spPr>
            <a:xfrm>
              <a:off x="1850198" y="2110914"/>
              <a:ext cx="2791864" cy="4886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r">
                <a:defRPr sz="1200">
                  <a:solidFill>
                    <a:srgbClr val="232B36"/>
                  </a:solidFill>
                  <a:latin typeface="Arial Rounded MT Bold" panose="020F0704030504030204" pitchFamily="34" charset="0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确保数据安全与去中心化存储</a:t>
              </a:r>
              <a:endParaRPr lang="zh-CN" altLang="en-US" sz="18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33" name="TextBox 10"/>
            <p:cNvSpPr txBox="1"/>
            <p:nvPr/>
          </p:nvSpPr>
          <p:spPr>
            <a:xfrm>
              <a:off x="2120775" y="2617901"/>
              <a:ext cx="2233379" cy="1126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Arial" panose="020B0604020202020204" pitchFamily="34" charset="0"/>
                </a:rPr>
                <a:t>在Fabric上集成国密算法，提升数据安全至最高标准，用IPFS去中心化存储数据，增强抗篡改能力，提高农产品溯源系统的可信度。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3305997" y="1831018"/>
            <a:ext cx="2997835" cy="1391921"/>
            <a:chOff x="4712820" y="926834"/>
            <a:chExt cx="2639245" cy="1605946"/>
          </a:xfrm>
        </p:grpSpPr>
        <p:sp>
          <p:nvSpPr>
            <p:cNvPr id="35" name="TextBox 9"/>
            <p:cNvSpPr txBox="1"/>
            <p:nvPr/>
          </p:nvSpPr>
          <p:spPr>
            <a:xfrm>
              <a:off x="4900100" y="926834"/>
              <a:ext cx="2184742" cy="4886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r">
                <a:defRPr sz="1200">
                  <a:solidFill>
                    <a:srgbClr val="232B36"/>
                  </a:solidFill>
                  <a:latin typeface="Arial Rounded MT Bold" panose="020F0704030504030204" pitchFamily="34" charset="0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800" b="1" dirty="0" smtClean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提升系统效率与可信度</a:t>
              </a:r>
              <a:endParaRPr lang="zh-CN" altLang="en-US" sz="1800" b="1" dirty="0" smtClean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36" name="TextBox 10"/>
            <p:cNvSpPr txBox="1"/>
            <p:nvPr/>
          </p:nvSpPr>
          <p:spPr>
            <a:xfrm>
              <a:off x="4712820" y="1406713"/>
              <a:ext cx="2639245" cy="11260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Arial" panose="020B0604020202020204" pitchFamily="34" charset="0"/>
                </a:rPr>
                <a:t>系统设计旨在优化区块链网络及数据处理流程，提升溯源系统运行效率，并确保数据不可篡改，增强系统可信度，使消费者和供应链参与者更信赖溯源信息。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6246499" y="3205455"/>
            <a:ext cx="2711450" cy="1624965"/>
            <a:chOff x="7544381" y="2110914"/>
            <a:chExt cx="2387116" cy="1874827"/>
          </a:xfrm>
        </p:grpSpPr>
        <p:sp>
          <p:nvSpPr>
            <p:cNvPr id="38" name="TextBox 9"/>
            <p:cNvSpPr txBox="1"/>
            <p:nvPr/>
          </p:nvSpPr>
          <p:spPr>
            <a:xfrm>
              <a:off x="7544381" y="2110914"/>
              <a:ext cx="2387116" cy="4886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 algn="r">
                <a:defRPr sz="1200">
                  <a:solidFill>
                    <a:srgbClr val="232B36"/>
                  </a:solidFill>
                  <a:latin typeface="Arial Rounded MT Bold" panose="020F0704030504030204" pitchFamily="34" charset="0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保障食品安全与响应速度</a:t>
              </a:r>
              <a:endParaRPr lang="zh-CN" altLang="en-US" sz="18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39" name="TextBox 10"/>
            <p:cNvSpPr txBox="1"/>
            <p:nvPr/>
          </p:nvSpPr>
          <p:spPr>
            <a:xfrm>
              <a:off x="7702031" y="2604714"/>
              <a:ext cx="2091941" cy="13810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Arial" panose="020B0604020202020204" pitchFamily="34" charset="0"/>
                </a:rPr>
                <a:t>预期的效果包括能够迅速通过溯源系统定位食品安全问题，及时采取措施，减少食品安全事件的影响。这将有助于保护消费者健康，同时提升农产品品牌形象。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506014" y="4774610"/>
            <a:ext cx="2718435" cy="1952327"/>
            <a:chOff x="8034714" y="3748349"/>
            <a:chExt cx="2393266" cy="2252522"/>
          </a:xfrm>
        </p:grpSpPr>
        <p:sp>
          <p:nvSpPr>
            <p:cNvPr id="41" name="TextBox 9"/>
            <p:cNvSpPr txBox="1"/>
            <p:nvPr/>
          </p:nvSpPr>
          <p:spPr>
            <a:xfrm>
              <a:off x="8034714" y="3748349"/>
              <a:ext cx="2393266" cy="8718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defRPr sz="1200">
                  <a:solidFill>
                    <a:srgbClr val="232B36"/>
                  </a:solidFill>
                  <a:latin typeface="Arial Rounded MT Bold" panose="020F0704030504030204" pitchFamily="34" charset="0"/>
                </a:defRPr>
              </a:lvl1pPr>
            </a:lstStyle>
            <a:p>
              <a:pPr algn="ctr">
                <a:lnSpc>
                  <a:spcPct val="120000"/>
                </a:lnSpc>
              </a:pPr>
              <a:r>
                <a: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推动农业现代化与消费者信任</a:t>
              </a:r>
              <a:endParaRPr lang="zh-CN" altLang="en-US" sz="18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42" name="TextBox 10"/>
            <p:cNvSpPr txBox="1"/>
            <p:nvPr/>
          </p:nvSpPr>
          <p:spPr>
            <a:xfrm>
              <a:off x="8094831" y="4619846"/>
              <a:ext cx="2161186" cy="13810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Arial" panose="020B0604020202020204" pitchFamily="34" charset="0"/>
                </a:rPr>
                <a:t>最终目标是应用区块链技术推动农业数字化转型，提高生产效率和管理水平，提供透明可靠农产品信息，增强消费者信任，促进农业市场健康发展。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24" grpId="0" bldLvl="0" animBg="1"/>
      <p:bldP spid="25" grpId="0" bldLvl="0" animBg="1"/>
      <p:bldP spid="26" grpId="0" bldLvl="0" animBg="1"/>
      <p:bldP spid="27" grpId="0" bldLvl="0" animBg="1"/>
      <p:bldP spid="14" grpId="0" animBg="1"/>
      <p:bldP spid="14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1"/>
          <p:cNvSpPr txBox="1"/>
          <p:nvPr/>
        </p:nvSpPr>
        <p:spPr>
          <a:xfrm>
            <a:off x="494665" y="387350"/>
            <a:ext cx="5727700" cy="434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三、预期达到的目标和主要创新点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sp>
        <p:nvSpPr>
          <p:cNvPr id="14" name="文本框 13"/>
          <p:cNvSpPr txBox="1"/>
          <p:nvPr>
            <p:custDataLst>
              <p:tags r:id="rId3"/>
            </p:custDataLst>
          </p:nvPr>
        </p:nvSpPr>
        <p:spPr>
          <a:xfrm>
            <a:off x="494665" y="1346835"/>
            <a:ext cx="211582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3.2主要创新点</a:t>
            </a:r>
            <a:endParaRPr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16" name="组合 15"/>
          <p:cNvGrpSpPr/>
          <p:nvPr>
            <p:custDataLst>
              <p:tags r:id="rId4"/>
            </p:custDataLst>
          </p:nvPr>
        </p:nvGrpSpPr>
        <p:grpSpPr>
          <a:xfrm>
            <a:off x="520865" y="2344349"/>
            <a:ext cx="8154035" cy="1198245"/>
            <a:chOff x="1007084" y="1225382"/>
            <a:chExt cx="9866844" cy="1449944"/>
          </a:xfrm>
        </p:grpSpPr>
        <p:sp>
          <p:nvSpPr>
            <p:cNvPr id="17" name="Oval 17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1007084" y="1372699"/>
              <a:ext cx="680125" cy="678007"/>
            </a:xfrm>
            <a:prstGeom prst="ellipse">
              <a:avLst/>
            </a:prstGeom>
            <a:solidFill>
              <a:srgbClr val="006534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1</a:t>
              </a:r>
              <a:endParaRPr lang="zh-CN" altLang="en-US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6"/>
              </p:custDataLst>
            </p:nvPr>
          </p:nvSpPr>
          <p:spPr>
            <a:xfrm>
              <a:off x="1808511" y="1225382"/>
              <a:ext cx="9065417" cy="14499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b="1" dirty="0" smtClean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Arial" panose="020B0604020202020204" pitchFamily="34" charset="0"/>
                </a:rPr>
                <a:t>区块链与农产品溯源的结合</a:t>
              </a:r>
              <a:endParaRPr lang="zh-CN" altLang="en-US" b="1" dirty="0" smtClean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Arial" panose="020B0604020202020204" pitchFamily="34" charset="0"/>
                </a:rPr>
                <a:t>区块链技术的去中心化、不可篡改和透明性使其成为农产品溯源系统的理想选择，它能记录农产品从生产到销售的全过程数据，确保真实性和可追溯性，提高消费者信任度，助力企业快速定位和解决问题。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/>
          <p:cNvGrpSpPr/>
          <p:nvPr>
            <p:custDataLst>
              <p:tags r:id="rId7"/>
            </p:custDataLst>
          </p:nvPr>
        </p:nvGrpSpPr>
        <p:grpSpPr>
          <a:xfrm>
            <a:off x="520865" y="3664687"/>
            <a:ext cx="8154035" cy="1198245"/>
            <a:chOff x="1007084" y="2748997"/>
            <a:chExt cx="9866844" cy="1449945"/>
          </a:xfrm>
        </p:grpSpPr>
        <p:sp>
          <p:nvSpPr>
            <p:cNvPr id="20" name="Oval 17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1007084" y="2925107"/>
              <a:ext cx="680125" cy="678007"/>
            </a:xfrm>
            <a:prstGeom prst="ellipse">
              <a:avLst/>
            </a:prstGeom>
            <a:solidFill>
              <a:srgbClr val="006534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2</a:t>
              </a:r>
              <a:endParaRPr lang="zh-CN" altLang="en-US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1" name="矩形 20"/>
            <p:cNvSpPr/>
            <p:nvPr>
              <p:custDataLst>
                <p:tags r:id="rId9"/>
              </p:custDataLst>
            </p:nvPr>
          </p:nvSpPr>
          <p:spPr>
            <a:xfrm>
              <a:off x="1808511" y="2748997"/>
              <a:ext cx="9065417" cy="14499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Arial" panose="020B0604020202020204" pitchFamily="34" charset="0"/>
                </a:rPr>
                <a:t>引入星际文件系统（IPFS）</a:t>
              </a:r>
              <a:endParaRPr lang="zh-CN" altLang="en-US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Arial" panose="020B0604020202020204" pitchFamily="34" charset="0"/>
                </a:rPr>
                <a:t>为解决区块链系统存储资源浪费问题，本文提出“链上索引，链下存储”方案，将区块链数据索引存于Hyperledger Fabric，数据主体存于IPFS。此方案减轻存储压力，确保数据安全与可访问性。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组合 21"/>
          <p:cNvGrpSpPr/>
          <p:nvPr>
            <p:custDataLst>
              <p:tags r:id="rId10"/>
            </p:custDataLst>
          </p:nvPr>
        </p:nvGrpSpPr>
        <p:grpSpPr>
          <a:xfrm>
            <a:off x="520865" y="4985025"/>
            <a:ext cx="8154036" cy="939800"/>
            <a:chOff x="1007084" y="4355902"/>
            <a:chExt cx="9866845" cy="1137213"/>
          </a:xfrm>
        </p:grpSpPr>
        <p:sp>
          <p:nvSpPr>
            <p:cNvPr id="2" name="Oval 17"/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1007084" y="4484588"/>
              <a:ext cx="680125" cy="678007"/>
            </a:xfrm>
            <a:prstGeom prst="ellipse">
              <a:avLst/>
            </a:prstGeom>
            <a:solidFill>
              <a:srgbClr val="006534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en-US" altLang="zh-CN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3</a:t>
              </a:r>
              <a:endParaRPr lang="zh-CN" altLang="en-US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4" name="矩形 3"/>
            <p:cNvSpPr/>
            <p:nvPr>
              <p:custDataLst>
                <p:tags r:id="rId12"/>
              </p:custDataLst>
            </p:nvPr>
          </p:nvSpPr>
          <p:spPr>
            <a:xfrm>
              <a:off x="1808511" y="4355902"/>
              <a:ext cx="9065418" cy="11372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rtlCol="0"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Arial" panose="020B0604020202020204" pitchFamily="34" charset="0"/>
                </a:rPr>
                <a:t>在Fabric平台上嵌入国密算法</a:t>
              </a:r>
              <a:endParaRPr lang="zh-CN" altLang="en-US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Arial" panose="020B0604020202020204" pitchFamily="34" charset="0"/>
              </a:endParaRPr>
            </a:p>
            <a:p>
              <a:pPr>
                <a:lnSpc>
                  <a:spcPct val="120000"/>
                </a:lnSpc>
              </a:pPr>
              <a:r>
                <a:rPr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Arial" panose="020B0604020202020204" pitchFamily="34" charset="0"/>
                </a:rPr>
                <a:t>为增强数据安全与隐私保护，本文在Hyperledger Fabric平台嵌入SM2、SM3和SM4国密算法，它们在加密、签名和哈希函数上具有高安全性，有效防止数据篡改和泄露，提升整体安全性。</a:t>
              </a:r>
              <a:endPara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1"/>
          <p:cNvSpPr txBox="1"/>
          <p:nvPr/>
        </p:nvSpPr>
        <p:spPr>
          <a:xfrm>
            <a:off x="494665" y="387350"/>
            <a:ext cx="5727700" cy="434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四、研究进度及时间安排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graphicFrame>
        <p:nvGraphicFramePr>
          <p:cNvPr id="5" name="表格 4"/>
          <p:cNvGraphicFramePr/>
          <p:nvPr>
            <p:custDataLst>
              <p:tags r:id="rId3"/>
            </p:custDataLst>
          </p:nvPr>
        </p:nvGraphicFramePr>
        <p:xfrm>
          <a:off x="494665" y="2296160"/>
          <a:ext cx="8180070" cy="3230880"/>
        </p:xfrm>
        <a:graphic>
          <a:graphicData uri="http://schemas.openxmlformats.org/drawingml/2006/table">
            <a:tbl>
              <a:tblPr/>
              <a:tblGrid>
                <a:gridCol w="762635"/>
                <a:gridCol w="1536065"/>
                <a:gridCol w="1920240"/>
                <a:gridCol w="3961130"/>
              </a:tblGrid>
              <a:tr h="40386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 b="1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序号</a:t>
                      </a:r>
                      <a:endParaRPr lang="zh-CN" sz="1400" b="1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006534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 b="1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开始日期</a:t>
                      </a:r>
                      <a:endParaRPr lang="zh-CN" sz="1400" b="1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006534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 b="1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结束日期</a:t>
                      </a:r>
                      <a:endParaRPr lang="zh-CN" sz="1400" b="1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006534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 b="1">
                          <a:solidFill>
                            <a:schemeClr val="bg1"/>
                          </a:solidFill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主要工作内容（研究开发进度）</a:t>
                      </a:r>
                      <a:endParaRPr lang="zh-CN" sz="1400" b="1">
                        <a:solidFill>
                          <a:schemeClr val="bg1"/>
                        </a:solidFill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006534"/>
                    </a:solidFill>
                  </a:tcPr>
                </a:tc>
              </a:tr>
              <a:tr h="40386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1</a:t>
                      </a:r>
                      <a:endParaRPr lang="en-US" altLang="zh-CN" sz="1400"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2024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11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2024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研究背景调查和文献综述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386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</a:t>
                      </a:r>
                      <a:endParaRPr lang="en-US" altLang="zh-CN" sz="1400"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2025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3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2025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4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设计基于区块链的农产品溯源方案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386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3</a:t>
                      </a:r>
                      <a:endParaRPr lang="en-US" altLang="zh-CN" sz="1400"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2025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5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2025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6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构建区块链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+IPFS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农产品溯源信息模型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386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4</a:t>
                      </a:r>
                      <a:endParaRPr lang="en-US" altLang="zh-CN" sz="1400"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2025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7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2025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8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Fabric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平台国密算法嵌入设计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386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5</a:t>
                      </a:r>
                      <a:endParaRPr lang="en-US" altLang="zh-CN" sz="1400"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2025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9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2025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10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设计基于区块链的农产品信息溯源系统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386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6</a:t>
                      </a:r>
                      <a:endParaRPr lang="en-US" altLang="zh-CN" sz="1400">
                        <a:latin typeface="Times New Roman" panose="02020603050405020304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2025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11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2026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3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 </a:t>
                      </a:r>
                      <a:r>
                        <a:rPr lang="zh-CN" altLang="en-US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  </a:t>
                      </a:r>
                      <a:endParaRPr lang="zh-CN" altLang="en-US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整理研究数据，撰写、修改论文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3860"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Times New Roman" panose="02020603050405020304"/>
                        </a:rPr>
                        <a:t>7</a:t>
                      </a:r>
                      <a:endParaRPr lang="en-US" altLang="zh-CN" sz="1400"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2026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4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2026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年</a:t>
                      </a:r>
                      <a:r>
                        <a:rPr lang="en-US" altLang="zh-CN" sz="1400">
                          <a:latin typeface="Times New Roman" panose="02020603050405020304"/>
                          <a:ea typeface="宋体" panose="02010600030101010101" pitchFamily="2" charset="-122"/>
                        </a:rPr>
                        <a:t>6</a:t>
                      </a: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月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marL="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参加论文答辩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占位符 1"/>
          <p:cNvSpPr txBox="1"/>
          <p:nvPr/>
        </p:nvSpPr>
        <p:spPr>
          <a:xfrm>
            <a:off x="494665" y="387350"/>
            <a:ext cx="5727700" cy="434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五、经费预算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3"/>
            </p:custDataLst>
          </p:nvPr>
        </p:nvGraphicFramePr>
        <p:xfrm>
          <a:off x="518160" y="2305050"/>
          <a:ext cx="8180070" cy="1969135"/>
        </p:xfrm>
        <a:graphic>
          <a:graphicData uri="http://schemas.openxmlformats.org/drawingml/2006/table">
            <a:tbl>
              <a:tblPr/>
              <a:tblGrid>
                <a:gridCol w="2914650"/>
                <a:gridCol w="1316355"/>
                <a:gridCol w="3949065"/>
              </a:tblGrid>
              <a:tr h="332740">
                <a:tc>
                  <a:txBody>
                    <a:bodyPr/>
                    <a:p>
                      <a:pPr marL="6858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 b="1">
                          <a:solidFill>
                            <a:schemeClr val="bg1"/>
                          </a:solidFill>
                          <a:latin typeface="KaiTi_GB2312"/>
                          <a:ea typeface="KaiTi_GB2312"/>
                        </a:rPr>
                        <a:t>支出科目</a:t>
                      </a:r>
                      <a:endParaRPr lang="zh-CN" sz="1400" b="1">
                        <a:solidFill>
                          <a:schemeClr val="bg1"/>
                        </a:solidFill>
                        <a:latin typeface="KaiTi_GB2312"/>
                        <a:ea typeface="KaiTi_GB231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006534"/>
                    </a:solidFill>
                  </a:tcPr>
                </a:tc>
                <a:tc>
                  <a:txBody>
                    <a:bodyPr/>
                    <a:p>
                      <a:pPr marL="6858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 b="1">
                          <a:solidFill>
                            <a:schemeClr val="bg1"/>
                          </a:solidFill>
                          <a:latin typeface="KaiTi_GB2312"/>
                          <a:ea typeface="KaiTi_GB2312"/>
                        </a:rPr>
                        <a:t>金额（万元）</a:t>
                      </a:r>
                      <a:endParaRPr lang="zh-CN" sz="1400" b="1">
                        <a:solidFill>
                          <a:schemeClr val="bg1"/>
                        </a:solidFill>
                        <a:latin typeface="KaiTi_GB2312"/>
                        <a:ea typeface="KaiTi_GB231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006534"/>
                    </a:solidFill>
                  </a:tcPr>
                </a:tc>
                <a:tc>
                  <a:txBody>
                    <a:bodyPr/>
                    <a:p>
                      <a:pPr marL="68580" indent="0" algn="ctr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zh-CN" sz="1400" b="1">
                          <a:solidFill>
                            <a:schemeClr val="bg1"/>
                          </a:solidFill>
                          <a:latin typeface="KaiTi_GB2312"/>
                          <a:ea typeface="KaiTi_GB2312"/>
                        </a:rPr>
                        <a:t>计算根据及理由</a:t>
                      </a:r>
                      <a:endParaRPr lang="zh-CN" sz="1400" b="1">
                        <a:solidFill>
                          <a:schemeClr val="bg1"/>
                        </a:solidFill>
                        <a:latin typeface="KaiTi_GB2312"/>
                        <a:ea typeface="KaiTi_GB231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006534"/>
                    </a:solidFill>
                  </a:tcPr>
                </a:tc>
              </a:tr>
              <a:tr h="4032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出版/文献/信息传播/知识产权事务费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0.3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发表论文、申请软著；文献、检索、期刊订购等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32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实验材料费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0.2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自封袋、牛皮信封等实验耗材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32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差旅费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0.3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赴各实验基地采集数据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3200"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仪器设备费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0.2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p>
                      <a:pPr algn="ctr">
                        <a:buClrTx/>
                        <a:buSzTx/>
                        <a:buFontTx/>
                      </a:pPr>
                      <a:r>
                        <a:rPr lang="zh-CN" sz="1400"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服务器租赁、软件购买等费用</a:t>
                      </a:r>
                      <a:endParaRPr lang="zh-CN" sz="1400">
                        <a:latin typeface="宋体" panose="02010600030101010101" pitchFamily="2" charset="-122"/>
                        <a:ea typeface="宋体" panose="02010600030101010101" pitchFamily="2" charset="-122"/>
                      </a:endParaRPr>
                    </a:p>
                  </a:txBody>
                  <a:tcPr marL="68580" marR="68580" marT="0" marB="0" anchor="ctr" anchorCtr="0">
                    <a:lnL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6534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5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3296811" y="2007152"/>
            <a:ext cx="2550378" cy="2843697"/>
          </a:xfrm>
          <a:custGeom>
            <a:avLst/>
            <a:gdLst>
              <a:gd name="connsiteX0" fmla="*/ 1124365 w 2248729"/>
              <a:gd name="connsiteY0" fmla="*/ 0 h 2507353"/>
              <a:gd name="connsiteX1" fmla="*/ 1257442 w 2248729"/>
              <a:gd name="connsiteY1" fmla="*/ 31576 h 2507353"/>
              <a:gd name="connsiteX2" fmla="*/ 2115652 w 2248729"/>
              <a:gd name="connsiteY2" fmla="*/ 527274 h 2507353"/>
              <a:gd name="connsiteX3" fmla="*/ 2248729 w 2248729"/>
              <a:gd name="connsiteY3" fmla="*/ 758148 h 2507353"/>
              <a:gd name="connsiteX4" fmla="*/ 2248729 w 2248729"/>
              <a:gd name="connsiteY4" fmla="*/ 1749546 h 2507353"/>
              <a:gd name="connsiteX5" fmla="*/ 2115652 w 2248729"/>
              <a:gd name="connsiteY5" fmla="*/ 1980419 h 2507353"/>
              <a:gd name="connsiteX6" fmla="*/ 1257442 w 2248729"/>
              <a:gd name="connsiteY6" fmla="*/ 2474760 h 2507353"/>
              <a:gd name="connsiteX7" fmla="*/ 991288 w 2248729"/>
              <a:gd name="connsiteY7" fmla="*/ 2474760 h 2507353"/>
              <a:gd name="connsiteX8" fmla="*/ 133077 w 2248729"/>
              <a:gd name="connsiteY8" fmla="*/ 1980419 h 2507353"/>
              <a:gd name="connsiteX9" fmla="*/ 0 w 2248729"/>
              <a:gd name="connsiteY9" fmla="*/ 1749546 h 2507353"/>
              <a:gd name="connsiteX10" fmla="*/ 0 w 2248729"/>
              <a:gd name="connsiteY10" fmla="*/ 758148 h 2507353"/>
              <a:gd name="connsiteX11" fmla="*/ 133077 w 2248729"/>
              <a:gd name="connsiteY11" fmla="*/ 527274 h 2507353"/>
              <a:gd name="connsiteX12" fmla="*/ 991288 w 2248729"/>
              <a:gd name="connsiteY12" fmla="*/ 31576 h 2507353"/>
              <a:gd name="connsiteX13" fmla="*/ 1124365 w 2248729"/>
              <a:gd name="connsiteY13" fmla="*/ 0 h 2507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48729" h="2507353">
                <a:moveTo>
                  <a:pt x="1124365" y="0"/>
                </a:moveTo>
                <a:cubicBezTo>
                  <a:pt x="1172571" y="0"/>
                  <a:pt x="1220778" y="10526"/>
                  <a:pt x="1257442" y="31576"/>
                </a:cubicBezTo>
                <a:cubicBezTo>
                  <a:pt x="2115652" y="527274"/>
                  <a:pt x="2115652" y="527274"/>
                  <a:pt x="2115652" y="527274"/>
                </a:cubicBezTo>
                <a:cubicBezTo>
                  <a:pt x="2188980" y="569375"/>
                  <a:pt x="2248729" y="672589"/>
                  <a:pt x="2248729" y="758148"/>
                </a:cubicBezTo>
                <a:cubicBezTo>
                  <a:pt x="2248729" y="1749546"/>
                  <a:pt x="2248729" y="1749546"/>
                  <a:pt x="2248729" y="1749546"/>
                </a:cubicBezTo>
                <a:cubicBezTo>
                  <a:pt x="2248729" y="1833746"/>
                  <a:pt x="2188980" y="1936960"/>
                  <a:pt x="2115652" y="1980419"/>
                </a:cubicBezTo>
                <a:cubicBezTo>
                  <a:pt x="1257442" y="2474760"/>
                  <a:pt x="1257442" y="2474760"/>
                  <a:pt x="1257442" y="2474760"/>
                </a:cubicBezTo>
                <a:cubicBezTo>
                  <a:pt x="1184114" y="2518218"/>
                  <a:pt x="1064616" y="2518218"/>
                  <a:pt x="991288" y="2474760"/>
                </a:cubicBezTo>
                <a:cubicBezTo>
                  <a:pt x="133077" y="1980419"/>
                  <a:pt x="133077" y="1980419"/>
                  <a:pt x="133077" y="1980419"/>
                </a:cubicBezTo>
                <a:cubicBezTo>
                  <a:pt x="59749" y="1936960"/>
                  <a:pt x="0" y="1833746"/>
                  <a:pt x="0" y="1749546"/>
                </a:cubicBezTo>
                <a:lnTo>
                  <a:pt x="0" y="758148"/>
                </a:lnTo>
                <a:cubicBezTo>
                  <a:pt x="0" y="672589"/>
                  <a:pt x="59749" y="569375"/>
                  <a:pt x="133077" y="527274"/>
                </a:cubicBezTo>
                <a:cubicBezTo>
                  <a:pt x="991288" y="31576"/>
                  <a:pt x="991288" y="31576"/>
                  <a:pt x="991288" y="31576"/>
                </a:cubicBezTo>
                <a:cubicBezTo>
                  <a:pt x="1027952" y="10526"/>
                  <a:pt x="1076158" y="0"/>
                  <a:pt x="1124365" y="0"/>
                </a:cubicBezTo>
                <a:close/>
              </a:path>
            </a:pathLst>
          </a:custGeom>
          <a:solidFill>
            <a:schemeClr val="bg1"/>
          </a:solidFill>
          <a:ln w="22225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4400" spc="300" dirty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52586" y="3044280"/>
            <a:ext cx="22388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dirty="0">
                <a:solidFill>
                  <a:srgbClr val="006534"/>
                </a:solidFill>
                <a:ea typeface="微软雅黑" panose="020B0503020204020204" charset="-122"/>
              </a:rPr>
              <a:t>Thanks</a:t>
            </a:r>
            <a:endParaRPr lang="zh-CN" altLang="en-US" sz="4400" dirty="0">
              <a:solidFill>
                <a:srgbClr val="006534"/>
              </a:solidFill>
              <a:ea typeface="微软雅黑" panose="020B050302020402020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847189" y="2224866"/>
            <a:ext cx="271591" cy="27159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131399" y="1513183"/>
            <a:ext cx="3045965" cy="1575682"/>
            <a:chOff x="944370" y="632414"/>
            <a:chExt cx="2981065" cy="1542110"/>
          </a:xfrm>
        </p:grpSpPr>
        <p:sp>
          <p:nvSpPr>
            <p:cNvPr id="24" name="矩形 23"/>
            <p:cNvSpPr/>
            <p:nvPr/>
          </p:nvSpPr>
          <p:spPr>
            <a:xfrm>
              <a:off x="1065396" y="632414"/>
              <a:ext cx="2860039" cy="1542110"/>
            </a:xfrm>
            <a:prstGeom prst="rect">
              <a:avLst/>
            </a:prstGeom>
            <a:solidFill>
              <a:srgbClr val="006534"/>
            </a:solidFill>
            <a:ln>
              <a:noFill/>
            </a:ln>
            <a:effectLst>
              <a:outerShdw blurRad="444500" dist="2540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5" name="矩形 24"/>
            <p:cNvSpPr/>
            <p:nvPr/>
          </p:nvSpPr>
          <p:spPr>
            <a:xfrm>
              <a:off x="1194797" y="749939"/>
              <a:ext cx="2601237" cy="1307060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  <a:effectLst>
              <a:outerShdw blurRad="444500" dist="2540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944370" y="1388963"/>
              <a:ext cx="2792383" cy="61254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defRPr/>
              </a:pPr>
              <a:r>
                <a:rPr lang="en-US" altLang="zh-CN" sz="3465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CONTENT</a:t>
              </a:r>
              <a:endParaRPr lang="zh-CN" altLang="en-US" sz="3465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2229307" y="849517"/>
              <a:ext cx="1490820" cy="65257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defRPr/>
              </a:pPr>
              <a:r>
                <a:rPr lang="zh-CN" altLang="en-US" sz="3735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目 录</a:t>
              </a:r>
              <a:endParaRPr lang="zh-CN" altLang="en-US" sz="3735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 rot="16200000" flipV="1">
              <a:off x="2113755" y="1100764"/>
              <a:ext cx="313392" cy="189148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组合 29"/>
          <p:cNvGrpSpPr/>
          <p:nvPr>
            <p:custDataLst>
              <p:tags r:id="rId3"/>
            </p:custDataLst>
          </p:nvPr>
        </p:nvGrpSpPr>
        <p:grpSpPr>
          <a:xfrm>
            <a:off x="3803004" y="1929333"/>
            <a:ext cx="4890672" cy="576262"/>
            <a:chOff x="5714354" y="1664538"/>
            <a:chExt cx="4890672" cy="576262"/>
          </a:xfrm>
        </p:grpSpPr>
        <p:grpSp>
          <p:nvGrpSpPr>
            <p:cNvPr id="37" name="组合 36"/>
            <p:cNvGrpSpPr/>
            <p:nvPr/>
          </p:nvGrpSpPr>
          <p:grpSpPr>
            <a:xfrm>
              <a:off x="5714354" y="1664538"/>
              <a:ext cx="4752975" cy="576262"/>
              <a:chOff x="4753236" y="2069839"/>
              <a:chExt cx="4752975" cy="576262"/>
            </a:xfrm>
          </p:grpSpPr>
          <p:grpSp>
            <p:nvGrpSpPr>
              <p:cNvPr id="52" name="组合 21"/>
              <p:cNvGrpSpPr/>
              <p:nvPr/>
            </p:nvGrpSpPr>
            <p:grpSpPr bwMode="auto">
              <a:xfrm>
                <a:off x="4753236" y="2069839"/>
                <a:ext cx="576262" cy="576262"/>
                <a:chOff x="6170389" y="2579551"/>
                <a:chExt cx="576064" cy="576064"/>
              </a:xfrm>
            </p:grpSpPr>
            <p:sp>
              <p:nvSpPr>
                <p:cNvPr id="57" name="圆角矩形 10"/>
                <p:cNvSpPr>
                  <a:spLocks noChangeArrowheads="1"/>
                </p:cNvSpPr>
                <p:nvPr>
                  <p:custDataLst>
                    <p:tags r:id="rId4"/>
                  </p:custDataLst>
                </p:nvPr>
              </p:nvSpPr>
              <p:spPr bwMode="auto">
                <a:xfrm>
                  <a:off x="6170389" y="2579551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00653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8" name="Freeform 27"/>
                <p:cNvSpPr>
                  <a:spLocks noEditPoints="1"/>
                </p:cNvSpPr>
                <p:nvPr>
                  <p:custDataLst>
                    <p:tags r:id="rId5"/>
                  </p:custDataLst>
                </p:nvPr>
              </p:nvSpPr>
              <p:spPr bwMode="auto">
                <a:xfrm>
                  <a:off x="6344742" y="2711328"/>
                  <a:ext cx="312142" cy="334857"/>
                </a:xfrm>
                <a:custGeom>
                  <a:avLst/>
                  <a:gdLst>
                    <a:gd name="T0" fmla="*/ 2147483646 w 812"/>
                    <a:gd name="T1" fmla="*/ 0 h 858"/>
                    <a:gd name="T2" fmla="*/ 2147483646 w 812"/>
                    <a:gd name="T3" fmla="*/ 2147483646 h 858"/>
                    <a:gd name="T4" fmla="*/ 2147483646 w 812"/>
                    <a:gd name="T5" fmla="*/ 2147483646 h 858"/>
                    <a:gd name="T6" fmla="*/ 2147483646 w 812"/>
                    <a:gd name="T7" fmla="*/ 2147483646 h 858"/>
                    <a:gd name="T8" fmla="*/ 2147483646 w 812"/>
                    <a:gd name="T9" fmla="*/ 2147483646 h 858"/>
                    <a:gd name="T10" fmla="*/ 2147483646 w 812"/>
                    <a:gd name="T11" fmla="*/ 2147483646 h 858"/>
                    <a:gd name="T12" fmla="*/ 2147483646 w 812"/>
                    <a:gd name="T13" fmla="*/ 2147483646 h 858"/>
                    <a:gd name="T14" fmla="*/ 2147483646 w 812"/>
                    <a:gd name="T15" fmla="*/ 2147483646 h 858"/>
                    <a:gd name="T16" fmla="*/ 0 w 812"/>
                    <a:gd name="T17" fmla="*/ 2147483646 h 858"/>
                    <a:gd name="T18" fmla="*/ 2147483646 w 812"/>
                    <a:gd name="T19" fmla="*/ 2147483646 h 858"/>
                    <a:gd name="T20" fmla="*/ 2147483646 w 812"/>
                    <a:gd name="T21" fmla="*/ 2147483646 h 858"/>
                    <a:gd name="T22" fmla="*/ 2147483646 w 812"/>
                    <a:gd name="T23" fmla="*/ 2147483646 h 858"/>
                    <a:gd name="T24" fmla="*/ 2147483646 w 812"/>
                    <a:gd name="T25" fmla="*/ 2147483646 h 858"/>
                    <a:gd name="T26" fmla="*/ 2147483646 w 812"/>
                    <a:gd name="T27" fmla="*/ 2147483646 h 858"/>
                    <a:gd name="T28" fmla="*/ 2147483646 w 812"/>
                    <a:gd name="T29" fmla="*/ 2147483646 h 858"/>
                    <a:gd name="T30" fmla="*/ 2147483646 w 812"/>
                    <a:gd name="T31" fmla="*/ 2147483646 h 858"/>
                    <a:gd name="T32" fmla="*/ 2147483646 w 812"/>
                    <a:gd name="T33" fmla="*/ 2147483646 h 858"/>
                    <a:gd name="T34" fmla="*/ 2147483646 w 812"/>
                    <a:gd name="T35" fmla="*/ 2147483646 h 858"/>
                    <a:gd name="T36" fmla="*/ 2147483646 w 812"/>
                    <a:gd name="T37" fmla="*/ 2147483646 h 858"/>
                    <a:gd name="T38" fmla="*/ 2147483646 w 812"/>
                    <a:gd name="T39" fmla="*/ 2147483646 h 858"/>
                    <a:gd name="T40" fmla="*/ 2147483646 w 812"/>
                    <a:gd name="T41" fmla="*/ 2147483646 h 858"/>
                    <a:gd name="T42" fmla="*/ 2147483646 w 812"/>
                    <a:gd name="T43" fmla="*/ 2147483646 h 858"/>
                    <a:gd name="T44" fmla="*/ 2147483646 w 812"/>
                    <a:gd name="T45" fmla="*/ 2147483646 h 858"/>
                    <a:gd name="T46" fmla="*/ 2147483646 w 812"/>
                    <a:gd name="T47" fmla="*/ 2147483646 h 858"/>
                    <a:gd name="T48" fmla="*/ 2147483646 w 812"/>
                    <a:gd name="T49" fmla="*/ 2147483646 h 858"/>
                    <a:gd name="T50" fmla="*/ 2147483646 w 812"/>
                    <a:gd name="T51" fmla="*/ 2147483646 h 858"/>
                    <a:gd name="T52" fmla="*/ 2147483646 w 812"/>
                    <a:gd name="T53" fmla="*/ 2147483646 h 858"/>
                    <a:gd name="T54" fmla="*/ 2147483646 w 812"/>
                    <a:gd name="T55" fmla="*/ 2147483646 h 858"/>
                    <a:gd name="T56" fmla="*/ 2147483646 w 812"/>
                    <a:gd name="T57" fmla="*/ 2147483646 h 858"/>
                    <a:gd name="T58" fmla="*/ 2147483646 w 812"/>
                    <a:gd name="T59" fmla="*/ 2147483646 h 858"/>
                    <a:gd name="T60" fmla="*/ 2147483646 w 812"/>
                    <a:gd name="T61" fmla="*/ 2147483646 h 858"/>
                    <a:gd name="T62" fmla="*/ 2147483646 w 812"/>
                    <a:gd name="T63" fmla="*/ 2147483646 h 858"/>
                    <a:gd name="T64" fmla="*/ 2147483646 w 812"/>
                    <a:gd name="T65" fmla="*/ 2147483646 h 858"/>
                    <a:gd name="T66" fmla="*/ 2147483646 w 812"/>
                    <a:gd name="T67" fmla="*/ 2147483646 h 858"/>
                    <a:gd name="T68" fmla="*/ 2147483646 w 812"/>
                    <a:gd name="T69" fmla="*/ 2147483646 h 858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0" t="0" r="r" b="b"/>
                  <a:pathLst>
                    <a:path w="812" h="858">
                      <a:moveTo>
                        <a:pt x="179" y="0"/>
                      </a:moveTo>
                      <a:lnTo>
                        <a:pt x="507" y="0"/>
                      </a:lnTo>
                      <a:cubicBezTo>
                        <a:pt x="569" y="0"/>
                        <a:pt x="620" y="51"/>
                        <a:pt x="620" y="113"/>
                      </a:cubicBezTo>
                      <a:lnTo>
                        <a:pt x="620" y="264"/>
                      </a:lnTo>
                      <a:cubicBezTo>
                        <a:pt x="584" y="292"/>
                        <a:pt x="563" y="318"/>
                        <a:pt x="535" y="356"/>
                      </a:cubicBezTo>
                      <a:lnTo>
                        <a:pt x="535" y="113"/>
                      </a:lnTo>
                      <a:cubicBezTo>
                        <a:pt x="535" y="98"/>
                        <a:pt x="522" y="85"/>
                        <a:pt x="507" y="85"/>
                      </a:cubicBezTo>
                      <a:lnTo>
                        <a:pt x="247" y="85"/>
                      </a:lnTo>
                      <a:lnTo>
                        <a:pt x="247" y="204"/>
                      </a:lnTo>
                      <a:cubicBezTo>
                        <a:pt x="247" y="216"/>
                        <a:pt x="237" y="226"/>
                        <a:pt x="225" y="226"/>
                      </a:cubicBezTo>
                      <a:lnTo>
                        <a:pt x="86" y="226"/>
                      </a:lnTo>
                      <a:lnTo>
                        <a:pt x="86" y="643"/>
                      </a:lnTo>
                      <a:cubicBezTo>
                        <a:pt x="86" y="658"/>
                        <a:pt x="98" y="670"/>
                        <a:pt x="113" y="670"/>
                      </a:cubicBezTo>
                      <a:lnTo>
                        <a:pt x="375" y="670"/>
                      </a:lnTo>
                      <a:cubicBezTo>
                        <a:pt x="366" y="699"/>
                        <a:pt x="358" y="727"/>
                        <a:pt x="353" y="756"/>
                      </a:cubicBezTo>
                      <a:lnTo>
                        <a:pt x="113" y="756"/>
                      </a:lnTo>
                      <a:cubicBezTo>
                        <a:pt x="51" y="756"/>
                        <a:pt x="0" y="705"/>
                        <a:pt x="0" y="643"/>
                      </a:cubicBezTo>
                      <a:lnTo>
                        <a:pt x="0" y="178"/>
                      </a:lnTo>
                      <a:lnTo>
                        <a:pt x="179" y="0"/>
                      </a:lnTo>
                      <a:close/>
                      <a:moveTo>
                        <a:pt x="721" y="277"/>
                      </a:moveTo>
                      <a:cubicBezTo>
                        <a:pt x="733" y="283"/>
                        <a:pt x="740" y="295"/>
                        <a:pt x="743" y="310"/>
                      </a:cubicBezTo>
                      <a:cubicBezTo>
                        <a:pt x="765" y="316"/>
                        <a:pt x="786" y="330"/>
                        <a:pt x="802" y="358"/>
                      </a:cubicBezTo>
                      <a:cubicBezTo>
                        <a:pt x="812" y="382"/>
                        <a:pt x="808" y="417"/>
                        <a:pt x="794" y="442"/>
                      </a:cubicBezTo>
                      <a:cubicBezTo>
                        <a:pt x="770" y="487"/>
                        <a:pt x="736" y="543"/>
                        <a:pt x="707" y="588"/>
                      </a:cubicBezTo>
                      <a:cubicBezTo>
                        <a:pt x="688" y="595"/>
                        <a:pt x="692" y="556"/>
                        <a:pt x="699" y="546"/>
                      </a:cubicBezTo>
                      <a:cubicBezTo>
                        <a:pt x="723" y="510"/>
                        <a:pt x="743" y="477"/>
                        <a:pt x="762" y="413"/>
                      </a:cubicBezTo>
                      <a:cubicBezTo>
                        <a:pt x="766" y="382"/>
                        <a:pt x="752" y="368"/>
                        <a:pt x="743" y="355"/>
                      </a:cubicBezTo>
                      <a:cubicBezTo>
                        <a:pt x="742" y="358"/>
                        <a:pt x="742" y="360"/>
                        <a:pt x="741" y="363"/>
                      </a:cubicBezTo>
                      <a:cubicBezTo>
                        <a:pt x="723" y="355"/>
                        <a:pt x="706" y="346"/>
                        <a:pt x="688" y="337"/>
                      </a:cubicBezTo>
                      <a:cubicBezTo>
                        <a:pt x="670" y="327"/>
                        <a:pt x="653" y="314"/>
                        <a:pt x="636" y="302"/>
                      </a:cubicBezTo>
                      <a:cubicBezTo>
                        <a:pt x="669" y="274"/>
                        <a:pt x="698" y="264"/>
                        <a:pt x="721" y="277"/>
                      </a:cubicBezTo>
                      <a:close/>
                      <a:moveTo>
                        <a:pt x="734" y="395"/>
                      </a:moveTo>
                      <a:cubicBezTo>
                        <a:pt x="719" y="445"/>
                        <a:pt x="690" y="508"/>
                        <a:pt x="649" y="579"/>
                      </a:cubicBezTo>
                      <a:cubicBezTo>
                        <a:pt x="628" y="615"/>
                        <a:pt x="604" y="650"/>
                        <a:pt x="580" y="681"/>
                      </a:cubicBezTo>
                      <a:cubicBezTo>
                        <a:pt x="557" y="670"/>
                        <a:pt x="535" y="658"/>
                        <a:pt x="512" y="646"/>
                      </a:cubicBezTo>
                      <a:cubicBezTo>
                        <a:pt x="488" y="633"/>
                        <a:pt x="465" y="617"/>
                        <a:pt x="442" y="601"/>
                      </a:cubicBezTo>
                      <a:cubicBezTo>
                        <a:pt x="457" y="565"/>
                        <a:pt x="475" y="527"/>
                        <a:pt x="496" y="491"/>
                      </a:cubicBezTo>
                      <a:cubicBezTo>
                        <a:pt x="536" y="420"/>
                        <a:pt x="576" y="363"/>
                        <a:pt x="612" y="325"/>
                      </a:cubicBezTo>
                      <a:cubicBezTo>
                        <a:pt x="631" y="338"/>
                        <a:pt x="650" y="351"/>
                        <a:pt x="671" y="363"/>
                      </a:cubicBezTo>
                      <a:cubicBezTo>
                        <a:pt x="691" y="375"/>
                        <a:pt x="712" y="384"/>
                        <a:pt x="734" y="395"/>
                      </a:cubicBezTo>
                      <a:close/>
                      <a:moveTo>
                        <a:pt x="560" y="707"/>
                      </a:moveTo>
                      <a:cubicBezTo>
                        <a:pt x="486" y="797"/>
                        <a:pt x="410" y="858"/>
                        <a:pt x="392" y="848"/>
                      </a:cubicBezTo>
                      <a:cubicBezTo>
                        <a:pt x="375" y="838"/>
                        <a:pt x="389" y="742"/>
                        <a:pt x="430" y="632"/>
                      </a:cubicBezTo>
                      <a:cubicBezTo>
                        <a:pt x="451" y="645"/>
                        <a:pt x="472" y="659"/>
                        <a:pt x="494" y="672"/>
                      </a:cubicBezTo>
                      <a:cubicBezTo>
                        <a:pt x="516" y="685"/>
                        <a:pt x="538" y="695"/>
                        <a:pt x="560" y="707"/>
                      </a:cubicBezTo>
                      <a:close/>
                      <a:moveTo>
                        <a:pt x="294" y="149"/>
                      </a:moveTo>
                      <a:lnTo>
                        <a:pt x="482" y="149"/>
                      </a:lnTo>
                      <a:lnTo>
                        <a:pt x="482" y="193"/>
                      </a:lnTo>
                      <a:lnTo>
                        <a:pt x="294" y="193"/>
                      </a:lnTo>
                      <a:lnTo>
                        <a:pt x="294" y="149"/>
                      </a:lnTo>
                      <a:close/>
                      <a:moveTo>
                        <a:pt x="148" y="437"/>
                      </a:moveTo>
                      <a:lnTo>
                        <a:pt x="258" y="437"/>
                      </a:lnTo>
                      <a:lnTo>
                        <a:pt x="258" y="480"/>
                      </a:lnTo>
                      <a:lnTo>
                        <a:pt x="148" y="480"/>
                      </a:lnTo>
                      <a:lnTo>
                        <a:pt x="148" y="437"/>
                      </a:lnTo>
                      <a:close/>
                      <a:moveTo>
                        <a:pt x="148" y="337"/>
                      </a:moveTo>
                      <a:lnTo>
                        <a:pt x="482" y="337"/>
                      </a:lnTo>
                      <a:lnTo>
                        <a:pt x="482" y="381"/>
                      </a:lnTo>
                      <a:lnTo>
                        <a:pt x="148" y="381"/>
                      </a:lnTo>
                      <a:lnTo>
                        <a:pt x="148" y="337"/>
                      </a:lnTo>
                      <a:close/>
                      <a:moveTo>
                        <a:pt x="148" y="245"/>
                      </a:moveTo>
                      <a:lnTo>
                        <a:pt x="482" y="245"/>
                      </a:lnTo>
                      <a:lnTo>
                        <a:pt x="482" y="288"/>
                      </a:lnTo>
                      <a:lnTo>
                        <a:pt x="148" y="288"/>
                      </a:lnTo>
                      <a:lnTo>
                        <a:pt x="148" y="245"/>
                      </a:lnTo>
                      <a:close/>
                      <a:moveTo>
                        <a:pt x="111" y="187"/>
                      </a:moveTo>
                      <a:lnTo>
                        <a:pt x="193" y="187"/>
                      </a:lnTo>
                      <a:cubicBezTo>
                        <a:pt x="201" y="187"/>
                        <a:pt x="208" y="181"/>
                        <a:pt x="208" y="173"/>
                      </a:cubicBezTo>
                      <a:lnTo>
                        <a:pt x="208" y="91"/>
                      </a:lnTo>
                      <a:lnTo>
                        <a:pt x="111" y="18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55" name="Rectangle 14"/>
              <p:cNvSpPr>
                <a:spLocks noChangeArrowheads="1"/>
              </p:cNvSpPr>
              <p:nvPr>
                <p:custDataLst>
                  <p:tags r:id="rId6"/>
                </p:custDataLst>
              </p:nvPr>
            </p:nvSpPr>
            <p:spPr bwMode="auto">
              <a:xfrm>
                <a:off x="5581874" y="2234939"/>
                <a:ext cx="686726" cy="2705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 smtClean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PART 1</a:t>
                </a:r>
                <a:endPara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56" name="TextBox 59"/>
              <p:cNvSpPr txBox="1"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6566161" y="2152389"/>
                <a:ext cx="294005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立</a:t>
                </a:r>
                <a:r>
                  <a:rPr lang="zh-CN" altLang="en-US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论依据</a:t>
                </a:r>
                <a:endPara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 flipH="1">
              <a:off x="6433491" y="2147214"/>
              <a:ext cx="4171535" cy="80892"/>
              <a:chOff x="2272062" y="2596259"/>
              <a:chExt cx="4173708" cy="80934"/>
            </a:xfrm>
          </p:grpSpPr>
          <p:cxnSp>
            <p:nvCxnSpPr>
              <p:cNvPr id="39" name="直接连接符 38"/>
              <p:cNvCxnSpPr/>
              <p:nvPr>
                <p:custDataLst>
                  <p:tags r:id="rId8"/>
                </p:custDataLst>
              </p:nvPr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51" name="矩形 50"/>
              <p:cNvSpPr/>
              <p:nvPr>
                <p:custDataLst>
                  <p:tags r:id="rId9"/>
                </p:custDataLst>
              </p:nvPr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00653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59" name="组合 58"/>
          <p:cNvGrpSpPr/>
          <p:nvPr>
            <p:custDataLst>
              <p:tags r:id="rId10"/>
            </p:custDataLst>
          </p:nvPr>
        </p:nvGrpSpPr>
        <p:grpSpPr>
          <a:xfrm>
            <a:off x="3803004" y="2787238"/>
            <a:ext cx="4890672" cy="576263"/>
            <a:chOff x="5714354" y="2522443"/>
            <a:chExt cx="4890672" cy="576263"/>
          </a:xfrm>
        </p:grpSpPr>
        <p:grpSp>
          <p:nvGrpSpPr>
            <p:cNvPr id="60" name="组合 59"/>
            <p:cNvGrpSpPr/>
            <p:nvPr/>
          </p:nvGrpSpPr>
          <p:grpSpPr>
            <a:xfrm>
              <a:off x="5714354" y="2522443"/>
              <a:ext cx="4229100" cy="576263"/>
              <a:chOff x="4753236" y="2862001"/>
              <a:chExt cx="4229100" cy="576263"/>
            </a:xfrm>
          </p:grpSpPr>
          <p:grpSp>
            <p:nvGrpSpPr>
              <p:cNvPr id="64" name="组合 22"/>
              <p:cNvGrpSpPr/>
              <p:nvPr/>
            </p:nvGrpSpPr>
            <p:grpSpPr bwMode="auto">
              <a:xfrm>
                <a:off x="4753236" y="2862001"/>
                <a:ext cx="576262" cy="576263"/>
                <a:chOff x="6170389" y="3371639"/>
                <a:chExt cx="576064" cy="576064"/>
              </a:xfrm>
            </p:grpSpPr>
            <p:sp>
              <p:nvSpPr>
                <p:cNvPr id="67" name="圆角矩形 11"/>
                <p:cNvSpPr>
                  <a:spLocks noChangeArrowheads="1"/>
                </p:cNvSpPr>
                <p:nvPr>
                  <p:custDataLst>
                    <p:tags r:id="rId11"/>
                  </p:custDataLst>
                </p:nvPr>
              </p:nvSpPr>
              <p:spPr bwMode="auto">
                <a:xfrm>
                  <a:off x="6170389" y="3371639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00653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8" name="Freeform 13"/>
                <p:cNvSpPr>
                  <a:spLocks noEditPoints="1"/>
                </p:cNvSpPr>
                <p:nvPr>
                  <p:custDataLst>
                    <p:tags r:id="rId12"/>
                  </p:custDataLst>
                </p:nvPr>
              </p:nvSpPr>
              <p:spPr bwMode="auto">
                <a:xfrm>
                  <a:off x="6293383" y="3504805"/>
                  <a:ext cx="330076" cy="309733"/>
                </a:xfrm>
                <a:custGeom>
                  <a:avLst/>
                  <a:gdLst>
                    <a:gd name="T0" fmla="*/ 0 w 957"/>
                    <a:gd name="T1" fmla="*/ 2147483646 h 885"/>
                    <a:gd name="T2" fmla="*/ 2147483646 w 957"/>
                    <a:gd name="T3" fmla="*/ 2147483646 h 885"/>
                    <a:gd name="T4" fmla="*/ 2147483646 w 957"/>
                    <a:gd name="T5" fmla="*/ 2147483646 h 885"/>
                    <a:gd name="T6" fmla="*/ 2147483646 w 957"/>
                    <a:gd name="T7" fmla="*/ 2147483646 h 885"/>
                    <a:gd name="T8" fmla="*/ 2147483646 w 957"/>
                    <a:gd name="T9" fmla="*/ 2147483646 h 885"/>
                    <a:gd name="T10" fmla="*/ 2147483646 w 957"/>
                    <a:gd name="T11" fmla="*/ 2147483646 h 885"/>
                    <a:gd name="T12" fmla="*/ 2147483646 w 957"/>
                    <a:gd name="T13" fmla="*/ 2147483646 h 885"/>
                    <a:gd name="T14" fmla="*/ 2147483646 w 957"/>
                    <a:gd name="T15" fmla="*/ 2147483646 h 885"/>
                    <a:gd name="T16" fmla="*/ 2147483646 w 957"/>
                    <a:gd name="T17" fmla="*/ 2147483646 h 885"/>
                    <a:gd name="T18" fmla="*/ 2147483646 w 957"/>
                    <a:gd name="T19" fmla="*/ 2147483646 h 885"/>
                    <a:gd name="T20" fmla="*/ 0 w 957"/>
                    <a:gd name="T21" fmla="*/ 2147483646 h 885"/>
                    <a:gd name="T22" fmla="*/ 2147483646 w 957"/>
                    <a:gd name="T23" fmla="*/ 2147483646 h 885"/>
                    <a:gd name="T24" fmla="*/ 2147483646 w 957"/>
                    <a:gd name="T25" fmla="*/ 2147483646 h 885"/>
                    <a:gd name="T26" fmla="*/ 2147483646 w 957"/>
                    <a:gd name="T27" fmla="*/ 2147483646 h 885"/>
                    <a:gd name="T28" fmla="*/ 2147483646 w 957"/>
                    <a:gd name="T29" fmla="*/ 2147483646 h 885"/>
                    <a:gd name="T30" fmla="*/ 2147483646 w 957"/>
                    <a:gd name="T31" fmla="*/ 2147483646 h 885"/>
                    <a:gd name="T32" fmla="*/ 2147483646 w 957"/>
                    <a:gd name="T33" fmla="*/ 2147483646 h 885"/>
                    <a:gd name="T34" fmla="*/ 2147483646 w 957"/>
                    <a:gd name="T35" fmla="*/ 2147483646 h 885"/>
                    <a:gd name="T36" fmla="*/ 2147483646 w 957"/>
                    <a:gd name="T37" fmla="*/ 2147483646 h 885"/>
                    <a:gd name="T38" fmla="*/ 2147483646 w 957"/>
                    <a:gd name="T39" fmla="*/ 2147483646 h 885"/>
                    <a:gd name="T40" fmla="*/ 2147483646 w 957"/>
                    <a:gd name="T41" fmla="*/ 2147483646 h 885"/>
                    <a:gd name="T42" fmla="*/ 2147483646 w 957"/>
                    <a:gd name="T43" fmla="*/ 2147483646 h 885"/>
                    <a:gd name="T44" fmla="*/ 2147483646 w 957"/>
                    <a:gd name="T45" fmla="*/ 2147483646 h 885"/>
                    <a:gd name="T46" fmla="*/ 2147483646 w 957"/>
                    <a:gd name="T47" fmla="*/ 2147483646 h 885"/>
                    <a:gd name="T48" fmla="*/ 2147483646 w 957"/>
                    <a:gd name="T49" fmla="*/ 2147483646 h 885"/>
                    <a:gd name="T50" fmla="*/ 2147483646 w 957"/>
                    <a:gd name="T51" fmla="*/ 2147483646 h 885"/>
                    <a:gd name="T52" fmla="*/ 2147483646 w 957"/>
                    <a:gd name="T53" fmla="*/ 2147483646 h 885"/>
                    <a:gd name="T54" fmla="*/ 2147483646 w 957"/>
                    <a:gd name="T55" fmla="*/ 2147483646 h 885"/>
                    <a:gd name="T56" fmla="*/ 2147483646 w 957"/>
                    <a:gd name="T57" fmla="*/ 2147483646 h 885"/>
                    <a:gd name="T58" fmla="*/ 2147483646 w 957"/>
                    <a:gd name="T59" fmla="*/ 2147483646 h 885"/>
                    <a:gd name="T60" fmla="*/ 2147483646 w 957"/>
                    <a:gd name="T61" fmla="*/ 2147483646 h 885"/>
                    <a:gd name="T62" fmla="*/ 2147483646 w 957"/>
                    <a:gd name="T63" fmla="*/ 2147483646 h 885"/>
                    <a:gd name="T64" fmla="*/ 2147483646 w 957"/>
                    <a:gd name="T65" fmla="*/ 2147483646 h 885"/>
                    <a:gd name="T66" fmla="*/ 2147483646 w 957"/>
                    <a:gd name="T67" fmla="*/ 2147483646 h 885"/>
                    <a:gd name="T68" fmla="*/ 2147483646 w 957"/>
                    <a:gd name="T69" fmla="*/ 2147483646 h 885"/>
                    <a:gd name="T70" fmla="*/ 2147483646 w 957"/>
                    <a:gd name="T71" fmla="*/ 2147483646 h 885"/>
                    <a:gd name="T72" fmla="*/ 2147483646 w 957"/>
                    <a:gd name="T73" fmla="*/ 2147483646 h 885"/>
                    <a:gd name="T74" fmla="*/ 2147483646 w 957"/>
                    <a:gd name="T75" fmla="*/ 2147483646 h 885"/>
                    <a:gd name="T76" fmla="*/ 2147483646 w 957"/>
                    <a:gd name="T77" fmla="*/ 2147483646 h 885"/>
                    <a:gd name="T78" fmla="*/ 2147483646 w 957"/>
                    <a:gd name="T79" fmla="*/ 2147483646 h 885"/>
                    <a:gd name="T80" fmla="*/ 2147483646 w 957"/>
                    <a:gd name="T81" fmla="*/ 2147483646 h 885"/>
                    <a:gd name="T82" fmla="*/ 2147483646 w 957"/>
                    <a:gd name="T83" fmla="*/ 2147483646 h 885"/>
                    <a:gd name="T84" fmla="*/ 2147483646 w 957"/>
                    <a:gd name="T85" fmla="*/ 2147483646 h 885"/>
                    <a:gd name="T86" fmla="*/ 2147483646 w 957"/>
                    <a:gd name="T87" fmla="*/ 2147483646 h 885"/>
                    <a:gd name="T88" fmla="*/ 2147483646 w 957"/>
                    <a:gd name="T89" fmla="*/ 2147483646 h 885"/>
                    <a:gd name="T90" fmla="*/ 2147483646 w 957"/>
                    <a:gd name="T91" fmla="*/ 2147483646 h 885"/>
                    <a:gd name="T92" fmla="*/ 2147483646 w 957"/>
                    <a:gd name="T93" fmla="*/ 2147483646 h 885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0" t="0" r="r" b="b"/>
                  <a:pathLst>
                    <a:path w="957" h="885">
                      <a:moveTo>
                        <a:pt x="0" y="155"/>
                      </a:moveTo>
                      <a:cubicBezTo>
                        <a:pt x="0" y="278"/>
                        <a:pt x="0" y="400"/>
                        <a:pt x="0" y="523"/>
                      </a:cubicBezTo>
                      <a:cubicBezTo>
                        <a:pt x="0" y="533"/>
                        <a:pt x="161" y="687"/>
                        <a:pt x="181" y="707"/>
                      </a:cubicBezTo>
                      <a:cubicBezTo>
                        <a:pt x="202" y="728"/>
                        <a:pt x="355" y="885"/>
                        <a:pt x="368" y="885"/>
                      </a:cubicBezTo>
                      <a:cubicBezTo>
                        <a:pt x="442" y="885"/>
                        <a:pt x="516" y="885"/>
                        <a:pt x="589" y="885"/>
                      </a:cubicBezTo>
                      <a:cubicBezTo>
                        <a:pt x="620" y="885"/>
                        <a:pt x="632" y="856"/>
                        <a:pt x="645" y="837"/>
                      </a:cubicBezTo>
                      <a:cubicBezTo>
                        <a:pt x="645" y="684"/>
                        <a:pt x="645" y="532"/>
                        <a:pt x="645" y="380"/>
                      </a:cubicBezTo>
                      <a:cubicBezTo>
                        <a:pt x="631" y="385"/>
                        <a:pt x="590" y="368"/>
                        <a:pt x="582" y="391"/>
                      </a:cubicBezTo>
                      <a:cubicBezTo>
                        <a:pt x="577" y="401"/>
                        <a:pt x="582" y="573"/>
                        <a:pt x="582" y="608"/>
                      </a:cubicBezTo>
                      <a:cubicBezTo>
                        <a:pt x="582" y="643"/>
                        <a:pt x="592" y="822"/>
                        <a:pt x="567" y="822"/>
                      </a:cubicBezTo>
                      <a:cubicBezTo>
                        <a:pt x="507" y="822"/>
                        <a:pt x="447" y="822"/>
                        <a:pt x="387" y="822"/>
                      </a:cubicBezTo>
                      <a:cubicBezTo>
                        <a:pt x="368" y="822"/>
                        <a:pt x="376" y="760"/>
                        <a:pt x="376" y="741"/>
                      </a:cubicBezTo>
                      <a:cubicBezTo>
                        <a:pt x="376" y="710"/>
                        <a:pt x="376" y="679"/>
                        <a:pt x="376" y="649"/>
                      </a:cubicBezTo>
                      <a:cubicBezTo>
                        <a:pt x="376" y="565"/>
                        <a:pt x="376" y="551"/>
                        <a:pt x="324" y="516"/>
                      </a:cubicBezTo>
                      <a:cubicBezTo>
                        <a:pt x="300" y="516"/>
                        <a:pt x="301" y="509"/>
                        <a:pt x="280" y="509"/>
                      </a:cubicBezTo>
                      <a:cubicBezTo>
                        <a:pt x="209" y="509"/>
                        <a:pt x="137" y="509"/>
                        <a:pt x="66" y="509"/>
                      </a:cubicBezTo>
                      <a:cubicBezTo>
                        <a:pt x="66" y="398"/>
                        <a:pt x="66" y="287"/>
                        <a:pt x="66" y="177"/>
                      </a:cubicBezTo>
                      <a:cubicBezTo>
                        <a:pt x="66" y="168"/>
                        <a:pt x="69" y="169"/>
                        <a:pt x="74" y="162"/>
                      </a:cubicBezTo>
                      <a:cubicBezTo>
                        <a:pt x="155" y="162"/>
                        <a:pt x="236" y="162"/>
                        <a:pt x="317" y="162"/>
                      </a:cubicBezTo>
                      <a:cubicBezTo>
                        <a:pt x="333" y="151"/>
                        <a:pt x="375" y="115"/>
                        <a:pt x="376" y="92"/>
                      </a:cubicBezTo>
                      <a:cubicBezTo>
                        <a:pt x="274" y="92"/>
                        <a:pt x="172" y="92"/>
                        <a:pt x="70" y="92"/>
                      </a:cubicBezTo>
                      <a:cubicBezTo>
                        <a:pt x="42" y="92"/>
                        <a:pt x="0" y="131"/>
                        <a:pt x="0" y="155"/>
                      </a:cubicBezTo>
                      <a:close/>
                      <a:moveTo>
                        <a:pt x="505" y="215"/>
                      </a:moveTo>
                      <a:lnTo>
                        <a:pt x="538" y="182"/>
                      </a:lnTo>
                      <a:lnTo>
                        <a:pt x="505" y="149"/>
                      </a:lnTo>
                      <a:cubicBezTo>
                        <a:pt x="504" y="148"/>
                        <a:pt x="504" y="146"/>
                        <a:pt x="505" y="145"/>
                      </a:cubicBezTo>
                      <a:lnTo>
                        <a:pt x="527" y="123"/>
                      </a:lnTo>
                      <a:cubicBezTo>
                        <a:pt x="528" y="122"/>
                        <a:pt x="530" y="122"/>
                        <a:pt x="531" y="123"/>
                      </a:cubicBezTo>
                      <a:lnTo>
                        <a:pt x="564" y="156"/>
                      </a:lnTo>
                      <a:lnTo>
                        <a:pt x="597" y="123"/>
                      </a:lnTo>
                      <a:cubicBezTo>
                        <a:pt x="599" y="122"/>
                        <a:pt x="601" y="122"/>
                        <a:pt x="602" y="123"/>
                      </a:cubicBezTo>
                      <a:lnTo>
                        <a:pt x="624" y="145"/>
                      </a:lnTo>
                      <a:cubicBezTo>
                        <a:pt x="625" y="146"/>
                        <a:pt x="625" y="148"/>
                        <a:pt x="624" y="149"/>
                      </a:cubicBezTo>
                      <a:lnTo>
                        <a:pt x="591" y="182"/>
                      </a:lnTo>
                      <a:lnTo>
                        <a:pt x="624" y="215"/>
                      </a:lnTo>
                      <a:cubicBezTo>
                        <a:pt x="625" y="217"/>
                        <a:pt x="625" y="219"/>
                        <a:pt x="624" y="220"/>
                      </a:cubicBezTo>
                      <a:lnTo>
                        <a:pt x="602" y="242"/>
                      </a:lnTo>
                      <a:cubicBezTo>
                        <a:pt x="601" y="243"/>
                        <a:pt x="599" y="243"/>
                        <a:pt x="597" y="242"/>
                      </a:cubicBezTo>
                      <a:lnTo>
                        <a:pt x="564" y="209"/>
                      </a:lnTo>
                      <a:lnTo>
                        <a:pt x="531" y="242"/>
                      </a:lnTo>
                      <a:cubicBezTo>
                        <a:pt x="530" y="243"/>
                        <a:pt x="528" y="243"/>
                        <a:pt x="527" y="242"/>
                      </a:cubicBezTo>
                      <a:lnTo>
                        <a:pt x="505" y="220"/>
                      </a:lnTo>
                      <a:cubicBezTo>
                        <a:pt x="504" y="219"/>
                        <a:pt x="504" y="217"/>
                        <a:pt x="505" y="215"/>
                      </a:cubicBezTo>
                      <a:close/>
                      <a:moveTo>
                        <a:pt x="780" y="332"/>
                      </a:moveTo>
                      <a:lnTo>
                        <a:pt x="944" y="496"/>
                      </a:lnTo>
                      <a:cubicBezTo>
                        <a:pt x="957" y="509"/>
                        <a:pt x="957" y="530"/>
                        <a:pt x="944" y="543"/>
                      </a:cubicBezTo>
                      <a:lnTo>
                        <a:pt x="925" y="562"/>
                      </a:lnTo>
                      <a:cubicBezTo>
                        <a:pt x="912" y="575"/>
                        <a:pt x="891" y="575"/>
                        <a:pt x="878" y="562"/>
                      </a:cubicBezTo>
                      <a:lnTo>
                        <a:pt x="714" y="398"/>
                      </a:lnTo>
                      <a:lnTo>
                        <a:pt x="780" y="332"/>
                      </a:lnTo>
                      <a:close/>
                      <a:moveTo>
                        <a:pt x="447" y="65"/>
                      </a:moveTo>
                      <a:cubicBezTo>
                        <a:pt x="512" y="0"/>
                        <a:pt x="617" y="0"/>
                        <a:pt x="682" y="65"/>
                      </a:cubicBezTo>
                      <a:cubicBezTo>
                        <a:pt x="740" y="123"/>
                        <a:pt x="747" y="213"/>
                        <a:pt x="701" y="278"/>
                      </a:cubicBezTo>
                      <a:lnTo>
                        <a:pt x="754" y="331"/>
                      </a:lnTo>
                      <a:cubicBezTo>
                        <a:pt x="756" y="333"/>
                        <a:pt x="756" y="337"/>
                        <a:pt x="754" y="339"/>
                      </a:cubicBezTo>
                      <a:lnTo>
                        <a:pt x="721" y="372"/>
                      </a:lnTo>
                      <a:cubicBezTo>
                        <a:pt x="719" y="374"/>
                        <a:pt x="715" y="374"/>
                        <a:pt x="713" y="372"/>
                      </a:cubicBezTo>
                      <a:lnTo>
                        <a:pt x="660" y="319"/>
                      </a:lnTo>
                      <a:cubicBezTo>
                        <a:pt x="595" y="364"/>
                        <a:pt x="505" y="358"/>
                        <a:pt x="447" y="300"/>
                      </a:cubicBezTo>
                      <a:cubicBezTo>
                        <a:pt x="382" y="235"/>
                        <a:pt x="382" y="130"/>
                        <a:pt x="447" y="65"/>
                      </a:cubicBezTo>
                      <a:close/>
                      <a:moveTo>
                        <a:pt x="486" y="104"/>
                      </a:moveTo>
                      <a:cubicBezTo>
                        <a:pt x="529" y="60"/>
                        <a:pt x="600" y="60"/>
                        <a:pt x="643" y="104"/>
                      </a:cubicBezTo>
                      <a:cubicBezTo>
                        <a:pt x="687" y="147"/>
                        <a:pt x="687" y="218"/>
                        <a:pt x="643" y="261"/>
                      </a:cubicBezTo>
                      <a:cubicBezTo>
                        <a:pt x="600" y="305"/>
                        <a:pt x="529" y="305"/>
                        <a:pt x="486" y="261"/>
                      </a:cubicBezTo>
                      <a:cubicBezTo>
                        <a:pt x="442" y="218"/>
                        <a:pt x="442" y="147"/>
                        <a:pt x="486" y="104"/>
                      </a:cubicBezTo>
                      <a:close/>
                      <a:moveTo>
                        <a:pt x="306" y="770"/>
                      </a:moveTo>
                      <a:cubicBezTo>
                        <a:pt x="304" y="706"/>
                        <a:pt x="303" y="643"/>
                        <a:pt x="302" y="579"/>
                      </a:cubicBezTo>
                      <a:cubicBezTo>
                        <a:pt x="241" y="579"/>
                        <a:pt x="179" y="579"/>
                        <a:pt x="118" y="579"/>
                      </a:cubicBezTo>
                      <a:cubicBezTo>
                        <a:pt x="117" y="580"/>
                        <a:pt x="116" y="581"/>
                        <a:pt x="115" y="581"/>
                      </a:cubicBezTo>
                      <a:cubicBezTo>
                        <a:pt x="179" y="644"/>
                        <a:pt x="242" y="707"/>
                        <a:pt x="306" y="770"/>
                      </a:cubicBezTo>
                      <a:close/>
                      <a:moveTo>
                        <a:pt x="110" y="225"/>
                      </a:moveTo>
                      <a:cubicBezTo>
                        <a:pt x="110" y="233"/>
                        <a:pt x="110" y="242"/>
                        <a:pt x="110" y="250"/>
                      </a:cubicBezTo>
                      <a:cubicBezTo>
                        <a:pt x="110" y="259"/>
                        <a:pt x="116" y="265"/>
                        <a:pt x="125" y="265"/>
                      </a:cubicBezTo>
                      <a:cubicBezTo>
                        <a:pt x="209" y="265"/>
                        <a:pt x="292" y="265"/>
                        <a:pt x="376" y="265"/>
                      </a:cubicBezTo>
                      <a:cubicBezTo>
                        <a:pt x="399" y="265"/>
                        <a:pt x="394" y="228"/>
                        <a:pt x="387" y="214"/>
                      </a:cubicBezTo>
                      <a:cubicBezTo>
                        <a:pt x="338" y="214"/>
                        <a:pt x="288" y="214"/>
                        <a:pt x="239" y="214"/>
                      </a:cubicBezTo>
                      <a:cubicBezTo>
                        <a:pt x="209" y="214"/>
                        <a:pt x="110" y="206"/>
                        <a:pt x="110" y="225"/>
                      </a:cubicBezTo>
                      <a:close/>
                      <a:moveTo>
                        <a:pt x="110" y="405"/>
                      </a:moveTo>
                      <a:cubicBezTo>
                        <a:pt x="110" y="416"/>
                        <a:pt x="110" y="427"/>
                        <a:pt x="110" y="439"/>
                      </a:cubicBezTo>
                      <a:cubicBezTo>
                        <a:pt x="110" y="447"/>
                        <a:pt x="113" y="450"/>
                        <a:pt x="121" y="450"/>
                      </a:cubicBezTo>
                      <a:cubicBezTo>
                        <a:pt x="211" y="450"/>
                        <a:pt x="301" y="450"/>
                        <a:pt x="390" y="450"/>
                      </a:cubicBezTo>
                      <a:cubicBezTo>
                        <a:pt x="392" y="440"/>
                        <a:pt x="400" y="402"/>
                        <a:pt x="379" y="402"/>
                      </a:cubicBezTo>
                      <a:cubicBezTo>
                        <a:pt x="296" y="402"/>
                        <a:pt x="212" y="402"/>
                        <a:pt x="129" y="402"/>
                      </a:cubicBezTo>
                      <a:cubicBezTo>
                        <a:pt x="123" y="402"/>
                        <a:pt x="115" y="404"/>
                        <a:pt x="110" y="405"/>
                      </a:cubicBezTo>
                      <a:close/>
                      <a:moveTo>
                        <a:pt x="110" y="328"/>
                      </a:moveTo>
                      <a:cubicBezTo>
                        <a:pt x="110" y="333"/>
                        <a:pt x="110" y="338"/>
                        <a:pt x="110" y="343"/>
                      </a:cubicBezTo>
                      <a:cubicBezTo>
                        <a:pt x="110" y="351"/>
                        <a:pt x="113" y="351"/>
                        <a:pt x="118" y="357"/>
                      </a:cubicBezTo>
                      <a:cubicBezTo>
                        <a:pt x="205" y="357"/>
                        <a:pt x="292" y="357"/>
                        <a:pt x="379" y="357"/>
                      </a:cubicBezTo>
                      <a:cubicBezTo>
                        <a:pt x="384" y="355"/>
                        <a:pt x="389" y="353"/>
                        <a:pt x="394" y="350"/>
                      </a:cubicBezTo>
                      <a:cubicBezTo>
                        <a:pt x="394" y="344"/>
                        <a:pt x="394" y="338"/>
                        <a:pt x="394" y="332"/>
                      </a:cubicBezTo>
                      <a:cubicBezTo>
                        <a:pt x="394" y="320"/>
                        <a:pt x="390" y="317"/>
                        <a:pt x="387" y="309"/>
                      </a:cubicBezTo>
                      <a:cubicBezTo>
                        <a:pt x="336" y="309"/>
                        <a:pt x="286" y="309"/>
                        <a:pt x="236" y="309"/>
                      </a:cubicBezTo>
                      <a:cubicBezTo>
                        <a:pt x="211" y="309"/>
                        <a:pt x="187" y="309"/>
                        <a:pt x="162" y="309"/>
                      </a:cubicBezTo>
                      <a:cubicBezTo>
                        <a:pt x="131" y="310"/>
                        <a:pt x="110" y="299"/>
                        <a:pt x="110" y="32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65" name="Rectangle 14"/>
              <p:cNvSpPr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5581874" y="3017576"/>
                <a:ext cx="686726" cy="2705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 smtClean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PART </a:t>
                </a:r>
                <a:r>
                  <a:rPr lang="en-US" altLang="zh-CN" sz="1600" b="1" dirty="0" smtClean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2</a:t>
                </a:r>
                <a:endPara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66" name="TextBox 59"/>
              <p:cNvSpPr txBox="1">
                <a:spLocks noChangeArrowhead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6566161" y="2941376"/>
                <a:ext cx="2416175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研究</a:t>
                </a:r>
                <a:r>
                  <a:rPr lang="zh-CN" altLang="en-US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方案</a:t>
                </a:r>
                <a:endPara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  <p:grpSp>
          <p:nvGrpSpPr>
            <p:cNvPr id="61" name="组合 60"/>
            <p:cNvGrpSpPr/>
            <p:nvPr/>
          </p:nvGrpSpPr>
          <p:grpSpPr>
            <a:xfrm flipH="1">
              <a:off x="6433491" y="3012031"/>
              <a:ext cx="4171535" cy="80892"/>
              <a:chOff x="2272062" y="2596259"/>
              <a:chExt cx="4173708" cy="80934"/>
            </a:xfrm>
          </p:grpSpPr>
          <p:cxnSp>
            <p:nvCxnSpPr>
              <p:cNvPr id="62" name="直接连接符 61"/>
              <p:cNvCxnSpPr/>
              <p:nvPr>
                <p:custDataLst>
                  <p:tags r:id="rId15"/>
                </p:custDataLst>
              </p:nvPr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63" name="矩形 62"/>
              <p:cNvSpPr/>
              <p:nvPr>
                <p:custDataLst>
                  <p:tags r:id="rId16"/>
                </p:custDataLst>
              </p:nvPr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00653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69" name="组合 68"/>
          <p:cNvGrpSpPr/>
          <p:nvPr>
            <p:custDataLst>
              <p:tags r:id="rId17"/>
            </p:custDataLst>
          </p:nvPr>
        </p:nvGrpSpPr>
        <p:grpSpPr>
          <a:xfrm>
            <a:off x="3803004" y="3646933"/>
            <a:ext cx="5126355" cy="576262"/>
            <a:chOff x="5714354" y="3382138"/>
            <a:chExt cx="5126355" cy="576262"/>
          </a:xfrm>
        </p:grpSpPr>
        <p:grpSp>
          <p:nvGrpSpPr>
            <p:cNvPr id="70" name="组合 69"/>
            <p:cNvGrpSpPr/>
            <p:nvPr/>
          </p:nvGrpSpPr>
          <p:grpSpPr>
            <a:xfrm>
              <a:off x="5714354" y="3382138"/>
              <a:ext cx="5126355" cy="576262"/>
              <a:chOff x="4753236" y="3654164"/>
              <a:chExt cx="5126355" cy="576262"/>
            </a:xfrm>
          </p:grpSpPr>
          <p:grpSp>
            <p:nvGrpSpPr>
              <p:cNvPr id="74" name="组合 23"/>
              <p:cNvGrpSpPr/>
              <p:nvPr/>
            </p:nvGrpSpPr>
            <p:grpSpPr bwMode="auto">
              <a:xfrm>
                <a:off x="4753236" y="3654164"/>
                <a:ext cx="576262" cy="576262"/>
                <a:chOff x="6170389" y="4163727"/>
                <a:chExt cx="576064" cy="576064"/>
              </a:xfrm>
            </p:grpSpPr>
            <p:sp>
              <p:nvSpPr>
                <p:cNvPr id="77" name="圆角矩形 12"/>
                <p:cNvSpPr>
                  <a:spLocks noChangeArrowheads="1"/>
                </p:cNvSpPr>
                <p:nvPr>
                  <p:custDataLst>
                    <p:tags r:id="rId18"/>
                  </p:custDataLst>
                </p:nvPr>
              </p:nvSpPr>
              <p:spPr bwMode="auto">
                <a:xfrm>
                  <a:off x="6170389" y="4163727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00653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8" name="Freeform 12"/>
                <p:cNvSpPr>
                  <a:spLocks noEditPoints="1"/>
                </p:cNvSpPr>
                <p:nvPr>
                  <p:custDataLst>
                    <p:tags r:id="rId19"/>
                  </p:custDataLst>
                </p:nvPr>
              </p:nvSpPr>
              <p:spPr bwMode="auto">
                <a:xfrm>
                  <a:off x="6278404" y="4253861"/>
                  <a:ext cx="378197" cy="364816"/>
                </a:xfrm>
                <a:custGeom>
                  <a:avLst/>
                  <a:gdLst>
                    <a:gd name="T0" fmla="*/ 2147483646 w 1022"/>
                    <a:gd name="T1" fmla="*/ 2147483646 h 973"/>
                    <a:gd name="T2" fmla="*/ 2147483646 w 1022"/>
                    <a:gd name="T3" fmla="*/ 2147483646 h 973"/>
                    <a:gd name="T4" fmla="*/ 2147483646 w 1022"/>
                    <a:gd name="T5" fmla="*/ 2147483646 h 973"/>
                    <a:gd name="T6" fmla="*/ 2147483646 w 1022"/>
                    <a:gd name="T7" fmla="*/ 2147483646 h 973"/>
                    <a:gd name="T8" fmla="*/ 2147483646 w 1022"/>
                    <a:gd name="T9" fmla="*/ 2147483646 h 973"/>
                    <a:gd name="T10" fmla="*/ 2147483646 w 1022"/>
                    <a:gd name="T11" fmla="*/ 2147483646 h 973"/>
                    <a:gd name="T12" fmla="*/ 2147483646 w 1022"/>
                    <a:gd name="T13" fmla="*/ 2147483646 h 973"/>
                    <a:gd name="T14" fmla="*/ 2147483646 w 1022"/>
                    <a:gd name="T15" fmla="*/ 2147483646 h 973"/>
                    <a:gd name="T16" fmla="*/ 2147483646 w 1022"/>
                    <a:gd name="T17" fmla="*/ 2147483646 h 973"/>
                    <a:gd name="T18" fmla="*/ 2147483646 w 1022"/>
                    <a:gd name="T19" fmla="*/ 2147483646 h 973"/>
                    <a:gd name="T20" fmla="*/ 2147483646 w 1022"/>
                    <a:gd name="T21" fmla="*/ 2147483646 h 973"/>
                    <a:gd name="T22" fmla="*/ 2147483646 w 1022"/>
                    <a:gd name="T23" fmla="*/ 2147483646 h 973"/>
                    <a:gd name="T24" fmla="*/ 2147483646 w 1022"/>
                    <a:gd name="T25" fmla="*/ 2147483646 h 973"/>
                    <a:gd name="T26" fmla="*/ 2147483646 w 1022"/>
                    <a:gd name="T27" fmla="*/ 2147483646 h 973"/>
                    <a:gd name="T28" fmla="*/ 2147483646 w 1022"/>
                    <a:gd name="T29" fmla="*/ 2147483646 h 973"/>
                    <a:gd name="T30" fmla="*/ 2147483646 w 1022"/>
                    <a:gd name="T31" fmla="*/ 2147483646 h 973"/>
                    <a:gd name="T32" fmla="*/ 2147483646 w 1022"/>
                    <a:gd name="T33" fmla="*/ 2147483646 h 973"/>
                    <a:gd name="T34" fmla="*/ 2147483646 w 1022"/>
                    <a:gd name="T35" fmla="*/ 2147483646 h 973"/>
                    <a:gd name="T36" fmla="*/ 2147483646 w 1022"/>
                    <a:gd name="T37" fmla="*/ 2147483646 h 973"/>
                    <a:gd name="T38" fmla="*/ 2147483646 w 1022"/>
                    <a:gd name="T39" fmla="*/ 2147483646 h 973"/>
                    <a:gd name="T40" fmla="*/ 2147483646 w 1022"/>
                    <a:gd name="T41" fmla="*/ 2147483646 h 973"/>
                    <a:gd name="T42" fmla="*/ 2147483646 w 1022"/>
                    <a:gd name="T43" fmla="*/ 2147483646 h 973"/>
                    <a:gd name="T44" fmla="*/ 2147483646 w 1022"/>
                    <a:gd name="T45" fmla="*/ 2147483646 h 973"/>
                    <a:gd name="T46" fmla="*/ 2147483646 w 1022"/>
                    <a:gd name="T47" fmla="*/ 2147483646 h 973"/>
                    <a:gd name="T48" fmla="*/ 2147483646 w 1022"/>
                    <a:gd name="T49" fmla="*/ 2147483646 h 973"/>
                    <a:gd name="T50" fmla="*/ 2147483646 w 1022"/>
                    <a:gd name="T51" fmla="*/ 2147483646 h 973"/>
                    <a:gd name="T52" fmla="*/ 2147483646 w 1022"/>
                    <a:gd name="T53" fmla="*/ 2147483646 h 973"/>
                    <a:gd name="T54" fmla="*/ 2147483646 w 1022"/>
                    <a:gd name="T55" fmla="*/ 2147483646 h 973"/>
                    <a:gd name="T56" fmla="*/ 2147483646 w 1022"/>
                    <a:gd name="T57" fmla="*/ 2147483646 h 973"/>
                    <a:gd name="T58" fmla="*/ 2147483646 w 1022"/>
                    <a:gd name="T59" fmla="*/ 2147483646 h 973"/>
                    <a:gd name="T60" fmla="*/ 2147483646 w 1022"/>
                    <a:gd name="T61" fmla="*/ 2147483646 h 973"/>
                    <a:gd name="T62" fmla="*/ 2147483646 w 1022"/>
                    <a:gd name="T63" fmla="*/ 2147483646 h 973"/>
                    <a:gd name="T64" fmla="*/ 2147483646 w 1022"/>
                    <a:gd name="T65" fmla="*/ 2147483646 h 973"/>
                    <a:gd name="T66" fmla="*/ 2147483646 w 1022"/>
                    <a:gd name="T67" fmla="*/ 2147483646 h 973"/>
                    <a:gd name="T68" fmla="*/ 2147483646 w 1022"/>
                    <a:gd name="T69" fmla="*/ 2147483646 h 973"/>
                    <a:gd name="T70" fmla="*/ 2147483646 w 1022"/>
                    <a:gd name="T71" fmla="*/ 2147483646 h 973"/>
                    <a:gd name="T72" fmla="*/ 2147483646 w 1022"/>
                    <a:gd name="T73" fmla="*/ 2147483646 h 973"/>
                    <a:gd name="T74" fmla="*/ 2147483646 w 1022"/>
                    <a:gd name="T75" fmla="*/ 2147483646 h 973"/>
                    <a:gd name="T76" fmla="*/ 2147483646 w 1022"/>
                    <a:gd name="T77" fmla="*/ 2147483646 h 973"/>
                    <a:gd name="T78" fmla="*/ 2147483646 w 1022"/>
                    <a:gd name="T79" fmla="*/ 2147483646 h 973"/>
                    <a:gd name="T80" fmla="*/ 2147483646 w 1022"/>
                    <a:gd name="T81" fmla="*/ 2147483646 h 973"/>
                    <a:gd name="T82" fmla="*/ 2147483646 w 1022"/>
                    <a:gd name="T83" fmla="*/ 2147483646 h 973"/>
                    <a:gd name="T84" fmla="*/ 2147483646 w 1022"/>
                    <a:gd name="T85" fmla="*/ 2147483646 h 973"/>
                    <a:gd name="T86" fmla="*/ 2147483646 w 1022"/>
                    <a:gd name="T87" fmla="*/ 2147483646 h 973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0" t="0" r="r" b="b"/>
                  <a:pathLst>
                    <a:path w="1022" h="973">
                      <a:moveTo>
                        <a:pt x="596" y="882"/>
                      </a:moveTo>
                      <a:lnTo>
                        <a:pt x="426" y="882"/>
                      </a:lnTo>
                      <a:cubicBezTo>
                        <a:pt x="414" y="882"/>
                        <a:pt x="403" y="892"/>
                        <a:pt x="403" y="904"/>
                      </a:cubicBezTo>
                      <a:cubicBezTo>
                        <a:pt x="403" y="916"/>
                        <a:pt x="414" y="926"/>
                        <a:pt x="426" y="926"/>
                      </a:cubicBezTo>
                      <a:lnTo>
                        <a:pt x="596" y="926"/>
                      </a:lnTo>
                      <a:cubicBezTo>
                        <a:pt x="609" y="926"/>
                        <a:pt x="619" y="916"/>
                        <a:pt x="619" y="904"/>
                      </a:cubicBezTo>
                      <a:cubicBezTo>
                        <a:pt x="619" y="892"/>
                        <a:pt x="609" y="882"/>
                        <a:pt x="596" y="882"/>
                      </a:cubicBezTo>
                      <a:close/>
                      <a:moveTo>
                        <a:pt x="596" y="813"/>
                      </a:moveTo>
                      <a:lnTo>
                        <a:pt x="596" y="813"/>
                      </a:lnTo>
                      <a:lnTo>
                        <a:pt x="426" y="813"/>
                      </a:lnTo>
                      <a:cubicBezTo>
                        <a:pt x="414" y="813"/>
                        <a:pt x="403" y="823"/>
                        <a:pt x="403" y="835"/>
                      </a:cubicBezTo>
                      <a:cubicBezTo>
                        <a:pt x="403" y="848"/>
                        <a:pt x="414" y="858"/>
                        <a:pt x="426" y="858"/>
                      </a:cubicBezTo>
                      <a:lnTo>
                        <a:pt x="596" y="858"/>
                      </a:lnTo>
                      <a:cubicBezTo>
                        <a:pt x="609" y="858"/>
                        <a:pt x="619" y="848"/>
                        <a:pt x="619" y="835"/>
                      </a:cubicBezTo>
                      <a:cubicBezTo>
                        <a:pt x="619" y="823"/>
                        <a:pt x="609" y="813"/>
                        <a:pt x="596" y="813"/>
                      </a:cubicBezTo>
                      <a:close/>
                      <a:moveTo>
                        <a:pt x="511" y="973"/>
                      </a:moveTo>
                      <a:lnTo>
                        <a:pt x="511" y="973"/>
                      </a:lnTo>
                      <a:lnTo>
                        <a:pt x="585" y="946"/>
                      </a:lnTo>
                      <a:lnTo>
                        <a:pt x="437" y="946"/>
                      </a:lnTo>
                      <a:lnTo>
                        <a:pt x="511" y="973"/>
                      </a:lnTo>
                      <a:close/>
                      <a:moveTo>
                        <a:pt x="514" y="261"/>
                      </a:moveTo>
                      <a:lnTo>
                        <a:pt x="514" y="261"/>
                      </a:lnTo>
                      <a:lnTo>
                        <a:pt x="508" y="261"/>
                      </a:lnTo>
                      <a:cubicBezTo>
                        <a:pt x="384" y="261"/>
                        <a:pt x="272" y="362"/>
                        <a:pt x="272" y="486"/>
                      </a:cubicBezTo>
                      <a:cubicBezTo>
                        <a:pt x="272" y="611"/>
                        <a:pt x="377" y="682"/>
                        <a:pt x="388" y="721"/>
                      </a:cubicBezTo>
                      <a:cubicBezTo>
                        <a:pt x="398" y="759"/>
                        <a:pt x="388" y="778"/>
                        <a:pt x="416" y="787"/>
                      </a:cubicBezTo>
                      <a:cubicBezTo>
                        <a:pt x="444" y="796"/>
                        <a:pt x="508" y="794"/>
                        <a:pt x="508" y="794"/>
                      </a:cubicBezTo>
                      <a:lnTo>
                        <a:pt x="514" y="794"/>
                      </a:lnTo>
                      <a:cubicBezTo>
                        <a:pt x="514" y="794"/>
                        <a:pt x="578" y="796"/>
                        <a:pt x="606" y="787"/>
                      </a:cubicBezTo>
                      <a:cubicBezTo>
                        <a:pt x="634" y="778"/>
                        <a:pt x="624" y="759"/>
                        <a:pt x="634" y="721"/>
                      </a:cubicBezTo>
                      <a:cubicBezTo>
                        <a:pt x="645" y="682"/>
                        <a:pt x="750" y="611"/>
                        <a:pt x="750" y="486"/>
                      </a:cubicBezTo>
                      <a:cubicBezTo>
                        <a:pt x="750" y="362"/>
                        <a:pt x="638" y="261"/>
                        <a:pt x="514" y="261"/>
                      </a:cubicBezTo>
                      <a:close/>
                      <a:moveTo>
                        <a:pt x="201" y="527"/>
                      </a:moveTo>
                      <a:lnTo>
                        <a:pt x="201" y="527"/>
                      </a:lnTo>
                      <a:cubicBezTo>
                        <a:pt x="201" y="509"/>
                        <a:pt x="183" y="495"/>
                        <a:pt x="162" y="495"/>
                      </a:cubicBezTo>
                      <a:lnTo>
                        <a:pt x="39" y="495"/>
                      </a:lnTo>
                      <a:cubicBezTo>
                        <a:pt x="17" y="495"/>
                        <a:pt x="0" y="509"/>
                        <a:pt x="0" y="527"/>
                      </a:cubicBezTo>
                      <a:cubicBezTo>
                        <a:pt x="0" y="544"/>
                        <a:pt x="17" y="558"/>
                        <a:pt x="39" y="558"/>
                      </a:cubicBezTo>
                      <a:lnTo>
                        <a:pt x="162" y="558"/>
                      </a:lnTo>
                      <a:cubicBezTo>
                        <a:pt x="183" y="558"/>
                        <a:pt x="201" y="544"/>
                        <a:pt x="201" y="527"/>
                      </a:cubicBezTo>
                      <a:close/>
                      <a:moveTo>
                        <a:pt x="983" y="495"/>
                      </a:moveTo>
                      <a:lnTo>
                        <a:pt x="983" y="495"/>
                      </a:lnTo>
                      <a:lnTo>
                        <a:pt x="860" y="495"/>
                      </a:lnTo>
                      <a:cubicBezTo>
                        <a:pt x="839" y="495"/>
                        <a:pt x="822" y="509"/>
                        <a:pt x="822" y="527"/>
                      </a:cubicBezTo>
                      <a:cubicBezTo>
                        <a:pt x="822" y="544"/>
                        <a:pt x="839" y="558"/>
                        <a:pt x="860" y="558"/>
                      </a:cubicBezTo>
                      <a:lnTo>
                        <a:pt x="983" y="558"/>
                      </a:lnTo>
                      <a:cubicBezTo>
                        <a:pt x="1005" y="558"/>
                        <a:pt x="1022" y="544"/>
                        <a:pt x="1022" y="527"/>
                      </a:cubicBezTo>
                      <a:cubicBezTo>
                        <a:pt x="1022" y="509"/>
                        <a:pt x="1005" y="495"/>
                        <a:pt x="983" y="495"/>
                      </a:cubicBezTo>
                      <a:close/>
                      <a:moveTo>
                        <a:pt x="782" y="296"/>
                      </a:moveTo>
                      <a:lnTo>
                        <a:pt x="782" y="296"/>
                      </a:lnTo>
                      <a:lnTo>
                        <a:pt x="869" y="209"/>
                      </a:lnTo>
                      <a:cubicBezTo>
                        <a:pt x="885" y="194"/>
                        <a:pt x="887" y="172"/>
                        <a:pt x="874" y="159"/>
                      </a:cubicBezTo>
                      <a:cubicBezTo>
                        <a:pt x="862" y="147"/>
                        <a:pt x="839" y="149"/>
                        <a:pt x="824" y="164"/>
                      </a:cubicBezTo>
                      <a:lnTo>
                        <a:pt x="737" y="251"/>
                      </a:lnTo>
                      <a:cubicBezTo>
                        <a:pt x="722" y="266"/>
                        <a:pt x="720" y="289"/>
                        <a:pt x="732" y="301"/>
                      </a:cubicBezTo>
                      <a:cubicBezTo>
                        <a:pt x="745" y="314"/>
                        <a:pt x="767" y="311"/>
                        <a:pt x="782" y="296"/>
                      </a:cubicBezTo>
                      <a:close/>
                      <a:moveTo>
                        <a:pt x="508" y="201"/>
                      </a:moveTo>
                      <a:lnTo>
                        <a:pt x="508" y="201"/>
                      </a:lnTo>
                      <a:cubicBezTo>
                        <a:pt x="526" y="201"/>
                        <a:pt x="540" y="183"/>
                        <a:pt x="540" y="162"/>
                      </a:cubicBezTo>
                      <a:lnTo>
                        <a:pt x="540" y="39"/>
                      </a:lnTo>
                      <a:cubicBezTo>
                        <a:pt x="540" y="18"/>
                        <a:pt x="526" y="0"/>
                        <a:pt x="508" y="0"/>
                      </a:cubicBezTo>
                      <a:cubicBezTo>
                        <a:pt x="491" y="0"/>
                        <a:pt x="476" y="18"/>
                        <a:pt x="476" y="39"/>
                      </a:cubicBezTo>
                      <a:lnTo>
                        <a:pt x="476" y="162"/>
                      </a:lnTo>
                      <a:cubicBezTo>
                        <a:pt x="476" y="183"/>
                        <a:pt x="491" y="201"/>
                        <a:pt x="508" y="201"/>
                      </a:cubicBezTo>
                      <a:close/>
                      <a:moveTo>
                        <a:pt x="229" y="283"/>
                      </a:moveTo>
                      <a:lnTo>
                        <a:pt x="229" y="283"/>
                      </a:lnTo>
                      <a:cubicBezTo>
                        <a:pt x="244" y="299"/>
                        <a:pt x="267" y="301"/>
                        <a:pt x="279" y="288"/>
                      </a:cubicBezTo>
                      <a:cubicBezTo>
                        <a:pt x="292" y="276"/>
                        <a:pt x="289" y="254"/>
                        <a:pt x="274" y="238"/>
                      </a:cubicBezTo>
                      <a:lnTo>
                        <a:pt x="187" y="151"/>
                      </a:lnTo>
                      <a:cubicBezTo>
                        <a:pt x="172" y="136"/>
                        <a:pt x="149" y="134"/>
                        <a:pt x="137" y="146"/>
                      </a:cubicBezTo>
                      <a:cubicBezTo>
                        <a:pt x="125" y="159"/>
                        <a:pt x="127" y="181"/>
                        <a:pt x="142" y="196"/>
                      </a:cubicBezTo>
                      <a:lnTo>
                        <a:pt x="229" y="283"/>
                      </a:lnTo>
                      <a:close/>
                      <a:moveTo>
                        <a:pt x="240" y="756"/>
                      </a:moveTo>
                      <a:lnTo>
                        <a:pt x="240" y="756"/>
                      </a:lnTo>
                      <a:lnTo>
                        <a:pt x="153" y="843"/>
                      </a:lnTo>
                      <a:cubicBezTo>
                        <a:pt x="137" y="859"/>
                        <a:pt x="135" y="881"/>
                        <a:pt x="148" y="894"/>
                      </a:cubicBezTo>
                      <a:cubicBezTo>
                        <a:pt x="160" y="906"/>
                        <a:pt x="183" y="904"/>
                        <a:pt x="198" y="889"/>
                      </a:cubicBezTo>
                      <a:lnTo>
                        <a:pt x="285" y="802"/>
                      </a:lnTo>
                      <a:cubicBezTo>
                        <a:pt x="300" y="786"/>
                        <a:pt x="302" y="764"/>
                        <a:pt x="290" y="751"/>
                      </a:cubicBezTo>
                      <a:cubicBezTo>
                        <a:pt x="277" y="739"/>
                        <a:pt x="255" y="741"/>
                        <a:pt x="240" y="756"/>
                      </a:cubicBezTo>
                      <a:close/>
                      <a:moveTo>
                        <a:pt x="793" y="769"/>
                      </a:moveTo>
                      <a:lnTo>
                        <a:pt x="793" y="769"/>
                      </a:lnTo>
                      <a:cubicBezTo>
                        <a:pt x="778" y="754"/>
                        <a:pt x="755" y="752"/>
                        <a:pt x="743" y="764"/>
                      </a:cubicBezTo>
                      <a:cubicBezTo>
                        <a:pt x="731" y="777"/>
                        <a:pt x="733" y="799"/>
                        <a:pt x="748" y="814"/>
                      </a:cubicBezTo>
                      <a:lnTo>
                        <a:pt x="835" y="901"/>
                      </a:lnTo>
                      <a:cubicBezTo>
                        <a:pt x="850" y="916"/>
                        <a:pt x="873" y="919"/>
                        <a:pt x="885" y="906"/>
                      </a:cubicBezTo>
                      <a:cubicBezTo>
                        <a:pt x="897" y="894"/>
                        <a:pt x="895" y="871"/>
                        <a:pt x="880" y="856"/>
                      </a:cubicBezTo>
                      <a:lnTo>
                        <a:pt x="793" y="76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75" name="Rectangle 14"/>
              <p:cNvSpPr>
                <a:spLocks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5581874" y="3809739"/>
                <a:ext cx="686726" cy="2705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 smtClean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PART </a:t>
                </a:r>
                <a:r>
                  <a:rPr lang="en-US" altLang="zh-CN" sz="1600" b="1" dirty="0" smtClean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3</a:t>
                </a:r>
                <a:endPara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76" name="TextBox 59"/>
              <p:cNvSpPr txBox="1">
                <a:spLocks noChangeArrowhead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6566161" y="3744334"/>
                <a:ext cx="331343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预期达到的目标和主要</a:t>
                </a:r>
                <a:r>
                  <a:rPr lang="zh-CN" altLang="en-US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创新</a:t>
                </a:r>
                <a:endPara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  <p:grpSp>
          <p:nvGrpSpPr>
            <p:cNvPr id="71" name="组合 70"/>
            <p:cNvGrpSpPr/>
            <p:nvPr/>
          </p:nvGrpSpPr>
          <p:grpSpPr>
            <a:xfrm flipH="1">
              <a:off x="6433491" y="3876848"/>
              <a:ext cx="4171535" cy="80892"/>
              <a:chOff x="2272062" y="2596259"/>
              <a:chExt cx="4173708" cy="80934"/>
            </a:xfrm>
          </p:grpSpPr>
          <p:cxnSp>
            <p:nvCxnSpPr>
              <p:cNvPr id="72" name="直接连接符 71"/>
              <p:cNvCxnSpPr/>
              <p:nvPr>
                <p:custDataLst>
                  <p:tags r:id="rId22"/>
                </p:custDataLst>
              </p:nvPr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73" name="矩形 72"/>
              <p:cNvSpPr/>
              <p:nvPr>
                <p:custDataLst>
                  <p:tags r:id="rId23"/>
                </p:custDataLst>
              </p:nvPr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00653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79" name="组合 78"/>
          <p:cNvGrpSpPr/>
          <p:nvPr>
            <p:custDataLst>
              <p:tags r:id="rId24"/>
            </p:custDataLst>
          </p:nvPr>
        </p:nvGrpSpPr>
        <p:grpSpPr>
          <a:xfrm>
            <a:off x="3803004" y="4509164"/>
            <a:ext cx="4890672" cy="918845"/>
            <a:chOff x="5714354" y="4244369"/>
            <a:chExt cx="4890672" cy="918845"/>
          </a:xfrm>
        </p:grpSpPr>
        <p:grpSp>
          <p:nvGrpSpPr>
            <p:cNvPr id="80" name="组合 79"/>
            <p:cNvGrpSpPr/>
            <p:nvPr/>
          </p:nvGrpSpPr>
          <p:grpSpPr>
            <a:xfrm>
              <a:off x="5714354" y="4244369"/>
              <a:ext cx="4467860" cy="918845"/>
              <a:chOff x="4753236" y="4446326"/>
              <a:chExt cx="4467860" cy="918845"/>
            </a:xfrm>
          </p:grpSpPr>
          <p:grpSp>
            <p:nvGrpSpPr>
              <p:cNvPr id="84" name="组合 24"/>
              <p:cNvGrpSpPr/>
              <p:nvPr/>
            </p:nvGrpSpPr>
            <p:grpSpPr bwMode="auto">
              <a:xfrm>
                <a:off x="4753236" y="4446326"/>
                <a:ext cx="576262" cy="576263"/>
                <a:chOff x="6170389" y="4955815"/>
                <a:chExt cx="576064" cy="576064"/>
              </a:xfrm>
            </p:grpSpPr>
            <p:sp>
              <p:nvSpPr>
                <p:cNvPr id="87" name="圆角矩形 13"/>
                <p:cNvSpPr>
                  <a:spLocks noChangeArrowheads="1"/>
                </p:cNvSpPr>
                <p:nvPr>
                  <p:custDataLst>
                    <p:tags r:id="rId25"/>
                  </p:custDataLst>
                </p:nvPr>
              </p:nvSpPr>
              <p:spPr bwMode="auto">
                <a:xfrm>
                  <a:off x="6170389" y="4955815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00653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8" name="Freeform 11"/>
                <p:cNvSpPr>
                  <a:spLocks noEditPoints="1"/>
                </p:cNvSpPr>
                <p:nvPr>
                  <p:custDataLst>
                    <p:tags r:id="rId26"/>
                  </p:custDataLst>
                </p:nvPr>
              </p:nvSpPr>
              <p:spPr bwMode="auto">
                <a:xfrm>
                  <a:off x="6298628" y="5092507"/>
                  <a:ext cx="315884" cy="273385"/>
                </a:xfrm>
                <a:custGeom>
                  <a:avLst/>
                  <a:gdLst>
                    <a:gd name="T0" fmla="*/ 2147483646 w 948"/>
                    <a:gd name="T1" fmla="*/ 2147483646 h 810"/>
                    <a:gd name="T2" fmla="*/ 2147483646 w 948"/>
                    <a:gd name="T3" fmla="*/ 2147483646 h 810"/>
                    <a:gd name="T4" fmla="*/ 2147483646 w 948"/>
                    <a:gd name="T5" fmla="*/ 2147483646 h 810"/>
                    <a:gd name="T6" fmla="*/ 2147483646 w 948"/>
                    <a:gd name="T7" fmla="*/ 2147483646 h 810"/>
                    <a:gd name="T8" fmla="*/ 2147483646 w 948"/>
                    <a:gd name="T9" fmla="*/ 2147483646 h 810"/>
                    <a:gd name="T10" fmla="*/ 2147483646 w 948"/>
                    <a:gd name="T11" fmla="*/ 2147483646 h 810"/>
                    <a:gd name="T12" fmla="*/ 2147483646 w 948"/>
                    <a:gd name="T13" fmla="*/ 2147483646 h 810"/>
                    <a:gd name="T14" fmla="*/ 2147483646 w 948"/>
                    <a:gd name="T15" fmla="*/ 2147483646 h 810"/>
                    <a:gd name="T16" fmla="*/ 2147483646 w 948"/>
                    <a:gd name="T17" fmla="*/ 2147483646 h 810"/>
                    <a:gd name="T18" fmla="*/ 2147483646 w 948"/>
                    <a:gd name="T19" fmla="*/ 2147483646 h 810"/>
                    <a:gd name="T20" fmla="*/ 2147483646 w 948"/>
                    <a:gd name="T21" fmla="*/ 2147483646 h 810"/>
                    <a:gd name="T22" fmla="*/ 2147483646 w 948"/>
                    <a:gd name="T23" fmla="*/ 2147483646 h 810"/>
                    <a:gd name="T24" fmla="*/ 2147483646 w 948"/>
                    <a:gd name="T25" fmla="*/ 2147483646 h 810"/>
                    <a:gd name="T26" fmla="*/ 2147483646 w 948"/>
                    <a:gd name="T27" fmla="*/ 2147483646 h 810"/>
                    <a:gd name="T28" fmla="*/ 2147483646 w 948"/>
                    <a:gd name="T29" fmla="*/ 2147483646 h 810"/>
                    <a:gd name="T30" fmla="*/ 2147483646 w 948"/>
                    <a:gd name="T31" fmla="*/ 2147483646 h 810"/>
                    <a:gd name="T32" fmla="*/ 2147483646 w 948"/>
                    <a:gd name="T33" fmla="*/ 2147483646 h 810"/>
                    <a:gd name="T34" fmla="*/ 2147483646 w 948"/>
                    <a:gd name="T35" fmla="*/ 2147483646 h 810"/>
                    <a:gd name="T36" fmla="*/ 2147483646 w 948"/>
                    <a:gd name="T37" fmla="*/ 2147483646 h 810"/>
                    <a:gd name="T38" fmla="*/ 2147483646 w 948"/>
                    <a:gd name="T39" fmla="*/ 2147483646 h 810"/>
                    <a:gd name="T40" fmla="*/ 2147483646 w 948"/>
                    <a:gd name="T41" fmla="*/ 2147483646 h 810"/>
                    <a:gd name="T42" fmla="*/ 2147483646 w 948"/>
                    <a:gd name="T43" fmla="*/ 2147483646 h 810"/>
                    <a:gd name="T44" fmla="*/ 2147483646 w 948"/>
                    <a:gd name="T45" fmla="*/ 2147483646 h 810"/>
                    <a:gd name="T46" fmla="*/ 2147483646 w 948"/>
                    <a:gd name="T47" fmla="*/ 2147483646 h 810"/>
                    <a:gd name="T48" fmla="*/ 2147483646 w 948"/>
                    <a:gd name="T49" fmla="*/ 2147483646 h 810"/>
                    <a:gd name="T50" fmla="*/ 2147483646 w 948"/>
                    <a:gd name="T51" fmla="*/ 2147483646 h 810"/>
                    <a:gd name="T52" fmla="*/ 2147483646 w 948"/>
                    <a:gd name="T53" fmla="*/ 2147483646 h 810"/>
                    <a:gd name="T54" fmla="*/ 2147483646 w 948"/>
                    <a:gd name="T55" fmla="*/ 2147483646 h 810"/>
                    <a:gd name="T56" fmla="*/ 2147483646 w 948"/>
                    <a:gd name="T57" fmla="*/ 2147483646 h 810"/>
                    <a:gd name="T58" fmla="*/ 2147483646 w 948"/>
                    <a:gd name="T59" fmla="*/ 2147483646 h 810"/>
                    <a:gd name="T60" fmla="*/ 2147483646 w 948"/>
                    <a:gd name="T61" fmla="*/ 2147483646 h 810"/>
                    <a:gd name="T62" fmla="*/ 2147483646 w 948"/>
                    <a:gd name="T63" fmla="*/ 2147483646 h 810"/>
                    <a:gd name="T64" fmla="*/ 2147483646 w 948"/>
                    <a:gd name="T65" fmla="*/ 2147483646 h 810"/>
                    <a:gd name="T66" fmla="*/ 2147483646 w 948"/>
                    <a:gd name="T67" fmla="*/ 2147483646 h 810"/>
                    <a:gd name="T68" fmla="*/ 2147483646 w 948"/>
                    <a:gd name="T69" fmla="*/ 2147483646 h 810"/>
                    <a:gd name="T70" fmla="*/ 2147483646 w 948"/>
                    <a:gd name="T71" fmla="*/ 2147483646 h 810"/>
                    <a:gd name="T72" fmla="*/ 2147483646 w 948"/>
                    <a:gd name="T73" fmla="*/ 2147483646 h 810"/>
                    <a:gd name="T74" fmla="*/ 2147483646 w 948"/>
                    <a:gd name="T75" fmla="*/ 2147483646 h 810"/>
                    <a:gd name="T76" fmla="*/ 2147483646 w 948"/>
                    <a:gd name="T77" fmla="*/ 2147483646 h 810"/>
                    <a:gd name="T78" fmla="*/ 2147483646 w 948"/>
                    <a:gd name="T79" fmla="*/ 2147483646 h 810"/>
                    <a:gd name="T80" fmla="*/ 2147483646 w 948"/>
                    <a:gd name="T81" fmla="*/ 2147483646 h 810"/>
                    <a:gd name="T82" fmla="*/ 2147483646 w 948"/>
                    <a:gd name="T83" fmla="*/ 2147483646 h 810"/>
                    <a:gd name="T84" fmla="*/ 2147483646 w 948"/>
                    <a:gd name="T85" fmla="*/ 2147483646 h 810"/>
                    <a:gd name="T86" fmla="*/ 2147483646 w 948"/>
                    <a:gd name="T87" fmla="*/ 2147483646 h 810"/>
                    <a:gd name="T88" fmla="*/ 2147483646 w 948"/>
                    <a:gd name="T89" fmla="*/ 2147483646 h 810"/>
                    <a:gd name="T90" fmla="*/ 2147483646 w 948"/>
                    <a:gd name="T91" fmla="*/ 2147483646 h 810"/>
                    <a:gd name="T92" fmla="*/ 2147483646 w 948"/>
                    <a:gd name="T93" fmla="*/ 2147483646 h 810"/>
                    <a:gd name="T94" fmla="*/ 2147483646 w 948"/>
                    <a:gd name="T95" fmla="*/ 2147483646 h 810"/>
                    <a:gd name="T96" fmla="*/ 2147483646 w 948"/>
                    <a:gd name="T97" fmla="*/ 2147483646 h 810"/>
                    <a:gd name="T98" fmla="*/ 2147483646 w 948"/>
                    <a:gd name="T99" fmla="*/ 2147483646 h 810"/>
                    <a:gd name="T100" fmla="*/ 2147483646 w 948"/>
                    <a:gd name="T101" fmla="*/ 2147483646 h 810"/>
                    <a:gd name="T102" fmla="*/ 2147483646 w 948"/>
                    <a:gd name="T103" fmla="*/ 2147483646 h 810"/>
                    <a:gd name="T104" fmla="*/ 2147483646 w 948"/>
                    <a:gd name="T105" fmla="*/ 2147483646 h 810"/>
                    <a:gd name="T106" fmla="*/ 2147483646 w 948"/>
                    <a:gd name="T107" fmla="*/ 2147483646 h 810"/>
                    <a:gd name="T108" fmla="*/ 2147483646 w 948"/>
                    <a:gd name="T109" fmla="*/ 2147483646 h 810"/>
                    <a:gd name="T110" fmla="*/ 2147483646 w 948"/>
                    <a:gd name="T111" fmla="*/ 2147483646 h 810"/>
                    <a:gd name="T112" fmla="*/ 2147483646 w 948"/>
                    <a:gd name="T113" fmla="*/ 2147483646 h 810"/>
                    <a:gd name="T114" fmla="*/ 2147483646 w 948"/>
                    <a:gd name="T115" fmla="*/ 2147483646 h 810"/>
                    <a:gd name="T116" fmla="*/ 2147483646 w 948"/>
                    <a:gd name="T117" fmla="*/ 2147483646 h 810"/>
                    <a:gd name="T118" fmla="*/ 2147483646 w 948"/>
                    <a:gd name="T119" fmla="*/ 2147483646 h 810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0" t="0" r="r" b="b"/>
                  <a:pathLst>
                    <a:path w="948" h="810">
                      <a:moveTo>
                        <a:pt x="588" y="151"/>
                      </a:moveTo>
                      <a:cubicBezTo>
                        <a:pt x="588" y="151"/>
                        <a:pt x="588" y="152"/>
                        <a:pt x="588" y="152"/>
                      </a:cubicBezTo>
                      <a:cubicBezTo>
                        <a:pt x="588" y="153"/>
                        <a:pt x="589" y="154"/>
                        <a:pt x="589" y="155"/>
                      </a:cubicBezTo>
                      <a:cubicBezTo>
                        <a:pt x="589" y="156"/>
                        <a:pt x="589" y="156"/>
                        <a:pt x="589" y="157"/>
                      </a:cubicBezTo>
                      <a:cubicBezTo>
                        <a:pt x="589" y="158"/>
                        <a:pt x="589" y="159"/>
                        <a:pt x="589" y="161"/>
                      </a:cubicBezTo>
                      <a:cubicBezTo>
                        <a:pt x="589" y="161"/>
                        <a:pt x="589" y="161"/>
                        <a:pt x="589" y="161"/>
                      </a:cubicBezTo>
                      <a:cubicBezTo>
                        <a:pt x="589" y="162"/>
                        <a:pt x="589" y="164"/>
                        <a:pt x="589" y="165"/>
                      </a:cubicBezTo>
                      <a:cubicBezTo>
                        <a:pt x="589" y="165"/>
                        <a:pt x="589" y="166"/>
                        <a:pt x="589" y="166"/>
                      </a:cubicBezTo>
                      <a:cubicBezTo>
                        <a:pt x="589" y="167"/>
                        <a:pt x="589" y="168"/>
                        <a:pt x="589" y="169"/>
                      </a:cubicBezTo>
                      <a:cubicBezTo>
                        <a:pt x="589" y="170"/>
                        <a:pt x="589" y="170"/>
                        <a:pt x="589" y="171"/>
                      </a:cubicBezTo>
                      <a:cubicBezTo>
                        <a:pt x="588" y="178"/>
                        <a:pt x="586" y="185"/>
                        <a:pt x="584" y="191"/>
                      </a:cubicBezTo>
                      <a:cubicBezTo>
                        <a:pt x="584" y="192"/>
                        <a:pt x="583" y="193"/>
                        <a:pt x="583" y="194"/>
                      </a:cubicBezTo>
                      <a:cubicBezTo>
                        <a:pt x="583" y="195"/>
                        <a:pt x="583" y="195"/>
                        <a:pt x="583" y="195"/>
                      </a:cubicBezTo>
                      <a:cubicBezTo>
                        <a:pt x="583" y="196"/>
                        <a:pt x="582" y="197"/>
                        <a:pt x="582" y="198"/>
                      </a:cubicBezTo>
                      <a:cubicBezTo>
                        <a:pt x="582" y="198"/>
                        <a:pt x="582" y="198"/>
                        <a:pt x="582" y="198"/>
                      </a:cubicBezTo>
                      <a:cubicBezTo>
                        <a:pt x="580" y="201"/>
                        <a:pt x="579" y="204"/>
                        <a:pt x="577" y="207"/>
                      </a:cubicBezTo>
                      <a:cubicBezTo>
                        <a:pt x="577" y="207"/>
                        <a:pt x="577" y="207"/>
                        <a:pt x="577" y="208"/>
                      </a:cubicBezTo>
                      <a:cubicBezTo>
                        <a:pt x="577" y="208"/>
                        <a:pt x="576" y="209"/>
                        <a:pt x="575" y="210"/>
                      </a:cubicBezTo>
                      <a:cubicBezTo>
                        <a:pt x="575" y="210"/>
                        <a:pt x="575" y="211"/>
                        <a:pt x="575" y="211"/>
                      </a:cubicBezTo>
                      <a:cubicBezTo>
                        <a:pt x="573" y="215"/>
                        <a:pt x="570" y="218"/>
                        <a:pt x="567" y="222"/>
                      </a:cubicBezTo>
                      <a:cubicBezTo>
                        <a:pt x="567" y="222"/>
                        <a:pt x="567" y="222"/>
                        <a:pt x="567" y="222"/>
                      </a:cubicBezTo>
                      <a:cubicBezTo>
                        <a:pt x="566" y="223"/>
                        <a:pt x="566" y="224"/>
                        <a:pt x="565" y="224"/>
                      </a:cubicBezTo>
                      <a:cubicBezTo>
                        <a:pt x="565" y="224"/>
                        <a:pt x="565" y="225"/>
                        <a:pt x="565" y="225"/>
                      </a:cubicBezTo>
                      <a:cubicBezTo>
                        <a:pt x="562" y="227"/>
                        <a:pt x="560" y="230"/>
                        <a:pt x="558" y="232"/>
                      </a:cubicBezTo>
                      <a:cubicBezTo>
                        <a:pt x="558" y="232"/>
                        <a:pt x="557" y="232"/>
                        <a:pt x="557" y="232"/>
                      </a:cubicBezTo>
                      <a:cubicBezTo>
                        <a:pt x="557" y="233"/>
                        <a:pt x="556" y="233"/>
                        <a:pt x="555" y="234"/>
                      </a:cubicBezTo>
                      <a:cubicBezTo>
                        <a:pt x="555" y="234"/>
                        <a:pt x="555" y="234"/>
                        <a:pt x="554" y="234"/>
                      </a:cubicBezTo>
                      <a:cubicBezTo>
                        <a:pt x="554" y="235"/>
                        <a:pt x="553" y="236"/>
                        <a:pt x="552" y="236"/>
                      </a:cubicBezTo>
                      <a:cubicBezTo>
                        <a:pt x="547" y="240"/>
                        <a:pt x="543" y="243"/>
                        <a:pt x="537" y="246"/>
                      </a:cubicBezTo>
                      <a:cubicBezTo>
                        <a:pt x="536" y="246"/>
                        <a:pt x="535" y="247"/>
                        <a:pt x="534" y="247"/>
                      </a:cubicBezTo>
                      <a:cubicBezTo>
                        <a:pt x="533" y="247"/>
                        <a:pt x="533" y="248"/>
                        <a:pt x="532" y="248"/>
                      </a:cubicBezTo>
                      <a:cubicBezTo>
                        <a:pt x="532" y="248"/>
                        <a:pt x="531" y="249"/>
                        <a:pt x="530" y="249"/>
                      </a:cubicBezTo>
                      <a:cubicBezTo>
                        <a:pt x="529" y="249"/>
                        <a:pt x="529" y="249"/>
                        <a:pt x="528" y="249"/>
                      </a:cubicBezTo>
                      <a:cubicBezTo>
                        <a:pt x="527" y="250"/>
                        <a:pt x="526" y="250"/>
                        <a:pt x="525" y="251"/>
                      </a:cubicBezTo>
                      <a:cubicBezTo>
                        <a:pt x="525" y="251"/>
                        <a:pt x="525" y="251"/>
                        <a:pt x="525" y="251"/>
                      </a:cubicBezTo>
                      <a:cubicBezTo>
                        <a:pt x="523" y="251"/>
                        <a:pt x="522" y="252"/>
                        <a:pt x="520" y="252"/>
                      </a:cubicBezTo>
                      <a:cubicBezTo>
                        <a:pt x="520" y="252"/>
                        <a:pt x="520" y="252"/>
                        <a:pt x="519" y="252"/>
                      </a:cubicBezTo>
                      <a:cubicBezTo>
                        <a:pt x="518" y="253"/>
                        <a:pt x="517" y="253"/>
                        <a:pt x="516" y="253"/>
                      </a:cubicBezTo>
                      <a:cubicBezTo>
                        <a:pt x="516" y="253"/>
                        <a:pt x="515" y="253"/>
                        <a:pt x="515" y="253"/>
                      </a:cubicBezTo>
                      <a:cubicBezTo>
                        <a:pt x="514" y="254"/>
                        <a:pt x="512" y="254"/>
                        <a:pt x="511" y="254"/>
                      </a:cubicBezTo>
                      <a:cubicBezTo>
                        <a:pt x="509" y="254"/>
                        <a:pt x="508" y="255"/>
                        <a:pt x="506" y="255"/>
                      </a:cubicBezTo>
                      <a:cubicBezTo>
                        <a:pt x="506" y="255"/>
                        <a:pt x="506" y="255"/>
                        <a:pt x="505" y="255"/>
                      </a:cubicBezTo>
                      <a:cubicBezTo>
                        <a:pt x="504" y="255"/>
                        <a:pt x="503" y="255"/>
                        <a:pt x="502" y="255"/>
                      </a:cubicBezTo>
                      <a:cubicBezTo>
                        <a:pt x="502" y="255"/>
                        <a:pt x="501" y="255"/>
                        <a:pt x="501" y="255"/>
                      </a:cubicBezTo>
                      <a:cubicBezTo>
                        <a:pt x="499" y="255"/>
                        <a:pt x="498" y="255"/>
                        <a:pt x="496" y="255"/>
                      </a:cubicBezTo>
                      <a:cubicBezTo>
                        <a:pt x="496" y="255"/>
                        <a:pt x="496" y="255"/>
                        <a:pt x="496" y="255"/>
                      </a:cubicBezTo>
                      <a:cubicBezTo>
                        <a:pt x="495" y="255"/>
                        <a:pt x="494" y="255"/>
                        <a:pt x="492" y="255"/>
                      </a:cubicBezTo>
                      <a:cubicBezTo>
                        <a:pt x="492" y="255"/>
                        <a:pt x="491" y="255"/>
                        <a:pt x="491" y="255"/>
                      </a:cubicBezTo>
                      <a:cubicBezTo>
                        <a:pt x="490" y="255"/>
                        <a:pt x="489" y="255"/>
                        <a:pt x="488" y="255"/>
                      </a:cubicBezTo>
                      <a:cubicBezTo>
                        <a:pt x="488" y="255"/>
                        <a:pt x="487" y="255"/>
                        <a:pt x="487" y="255"/>
                      </a:cubicBezTo>
                      <a:cubicBezTo>
                        <a:pt x="485" y="255"/>
                        <a:pt x="484" y="255"/>
                        <a:pt x="483" y="255"/>
                      </a:cubicBezTo>
                      <a:cubicBezTo>
                        <a:pt x="477" y="254"/>
                        <a:pt x="471" y="253"/>
                        <a:pt x="466" y="251"/>
                      </a:cubicBezTo>
                      <a:cubicBezTo>
                        <a:pt x="465" y="250"/>
                        <a:pt x="464" y="250"/>
                        <a:pt x="463" y="250"/>
                      </a:cubicBezTo>
                      <a:cubicBezTo>
                        <a:pt x="463" y="250"/>
                        <a:pt x="462" y="250"/>
                        <a:pt x="462" y="249"/>
                      </a:cubicBezTo>
                      <a:cubicBezTo>
                        <a:pt x="461" y="249"/>
                        <a:pt x="460" y="249"/>
                        <a:pt x="459" y="248"/>
                      </a:cubicBezTo>
                      <a:cubicBezTo>
                        <a:pt x="459" y="248"/>
                        <a:pt x="459" y="248"/>
                        <a:pt x="459" y="248"/>
                      </a:cubicBezTo>
                      <a:cubicBezTo>
                        <a:pt x="456" y="247"/>
                        <a:pt x="453" y="245"/>
                        <a:pt x="450" y="244"/>
                      </a:cubicBezTo>
                      <a:cubicBezTo>
                        <a:pt x="450" y="244"/>
                        <a:pt x="450" y="244"/>
                        <a:pt x="450" y="244"/>
                      </a:cubicBezTo>
                      <a:cubicBezTo>
                        <a:pt x="449" y="243"/>
                        <a:pt x="448" y="243"/>
                        <a:pt x="447" y="242"/>
                      </a:cubicBezTo>
                      <a:cubicBezTo>
                        <a:pt x="447" y="242"/>
                        <a:pt x="447" y="242"/>
                        <a:pt x="446" y="242"/>
                      </a:cubicBezTo>
                      <a:cubicBezTo>
                        <a:pt x="443" y="239"/>
                        <a:pt x="439" y="237"/>
                        <a:pt x="436" y="234"/>
                      </a:cubicBezTo>
                      <a:cubicBezTo>
                        <a:pt x="435" y="234"/>
                        <a:pt x="435" y="234"/>
                        <a:pt x="435" y="234"/>
                      </a:cubicBezTo>
                      <a:cubicBezTo>
                        <a:pt x="434" y="233"/>
                        <a:pt x="434" y="232"/>
                        <a:pt x="433" y="232"/>
                      </a:cubicBezTo>
                      <a:cubicBezTo>
                        <a:pt x="433" y="231"/>
                        <a:pt x="433" y="231"/>
                        <a:pt x="432" y="231"/>
                      </a:cubicBezTo>
                      <a:cubicBezTo>
                        <a:pt x="430" y="229"/>
                        <a:pt x="428" y="227"/>
                        <a:pt x="425" y="224"/>
                      </a:cubicBezTo>
                      <a:cubicBezTo>
                        <a:pt x="425" y="224"/>
                        <a:pt x="425" y="224"/>
                        <a:pt x="425" y="224"/>
                      </a:cubicBezTo>
                      <a:cubicBezTo>
                        <a:pt x="425" y="223"/>
                        <a:pt x="424" y="222"/>
                        <a:pt x="423" y="222"/>
                      </a:cubicBezTo>
                      <a:cubicBezTo>
                        <a:pt x="423" y="221"/>
                        <a:pt x="423" y="221"/>
                        <a:pt x="423" y="221"/>
                      </a:cubicBezTo>
                      <a:cubicBezTo>
                        <a:pt x="422" y="220"/>
                        <a:pt x="421" y="219"/>
                        <a:pt x="421" y="218"/>
                      </a:cubicBezTo>
                      <a:cubicBezTo>
                        <a:pt x="417" y="213"/>
                        <a:pt x="413" y="207"/>
                        <a:pt x="410" y="200"/>
                      </a:cubicBezTo>
                      <a:cubicBezTo>
                        <a:pt x="410" y="200"/>
                        <a:pt x="410" y="199"/>
                        <a:pt x="409" y="199"/>
                      </a:cubicBezTo>
                      <a:cubicBezTo>
                        <a:pt x="409" y="198"/>
                        <a:pt x="409" y="197"/>
                        <a:pt x="408" y="196"/>
                      </a:cubicBezTo>
                      <a:cubicBezTo>
                        <a:pt x="408" y="196"/>
                        <a:pt x="408" y="195"/>
                        <a:pt x="408" y="195"/>
                      </a:cubicBezTo>
                      <a:cubicBezTo>
                        <a:pt x="407" y="194"/>
                        <a:pt x="407" y="193"/>
                        <a:pt x="407" y="191"/>
                      </a:cubicBezTo>
                      <a:cubicBezTo>
                        <a:pt x="406" y="191"/>
                        <a:pt x="406" y="191"/>
                        <a:pt x="406" y="191"/>
                      </a:cubicBezTo>
                      <a:cubicBezTo>
                        <a:pt x="406" y="190"/>
                        <a:pt x="406" y="188"/>
                        <a:pt x="405" y="187"/>
                      </a:cubicBezTo>
                      <a:cubicBezTo>
                        <a:pt x="405" y="187"/>
                        <a:pt x="405" y="186"/>
                        <a:pt x="405" y="186"/>
                      </a:cubicBezTo>
                      <a:cubicBezTo>
                        <a:pt x="405" y="185"/>
                        <a:pt x="404" y="184"/>
                        <a:pt x="404" y="183"/>
                      </a:cubicBezTo>
                      <a:cubicBezTo>
                        <a:pt x="404" y="182"/>
                        <a:pt x="404" y="182"/>
                        <a:pt x="404" y="181"/>
                      </a:cubicBezTo>
                      <a:cubicBezTo>
                        <a:pt x="404" y="180"/>
                        <a:pt x="403" y="179"/>
                        <a:pt x="403" y="177"/>
                      </a:cubicBezTo>
                      <a:cubicBezTo>
                        <a:pt x="403" y="176"/>
                        <a:pt x="403" y="174"/>
                        <a:pt x="402" y="173"/>
                      </a:cubicBezTo>
                      <a:cubicBezTo>
                        <a:pt x="402" y="173"/>
                        <a:pt x="402" y="172"/>
                        <a:pt x="402" y="172"/>
                      </a:cubicBezTo>
                      <a:cubicBezTo>
                        <a:pt x="402" y="171"/>
                        <a:pt x="402" y="170"/>
                        <a:pt x="402" y="169"/>
                      </a:cubicBezTo>
                      <a:cubicBezTo>
                        <a:pt x="402" y="168"/>
                        <a:pt x="402" y="168"/>
                        <a:pt x="402" y="167"/>
                      </a:cubicBezTo>
                      <a:cubicBezTo>
                        <a:pt x="402" y="166"/>
                        <a:pt x="402" y="164"/>
                        <a:pt x="402" y="163"/>
                      </a:cubicBezTo>
                      <a:cubicBezTo>
                        <a:pt x="402" y="163"/>
                        <a:pt x="402" y="163"/>
                        <a:pt x="402" y="163"/>
                      </a:cubicBezTo>
                      <a:cubicBezTo>
                        <a:pt x="402" y="161"/>
                        <a:pt x="402" y="160"/>
                        <a:pt x="402" y="159"/>
                      </a:cubicBezTo>
                      <a:cubicBezTo>
                        <a:pt x="402" y="158"/>
                        <a:pt x="402" y="158"/>
                        <a:pt x="402" y="157"/>
                      </a:cubicBezTo>
                      <a:cubicBezTo>
                        <a:pt x="402" y="156"/>
                        <a:pt x="402" y="156"/>
                        <a:pt x="402" y="155"/>
                      </a:cubicBezTo>
                      <a:cubicBezTo>
                        <a:pt x="402" y="154"/>
                        <a:pt x="402" y="154"/>
                        <a:pt x="402" y="153"/>
                      </a:cubicBezTo>
                      <a:cubicBezTo>
                        <a:pt x="402" y="152"/>
                        <a:pt x="402" y="151"/>
                        <a:pt x="403" y="149"/>
                      </a:cubicBezTo>
                      <a:cubicBezTo>
                        <a:pt x="403" y="149"/>
                        <a:pt x="403" y="149"/>
                        <a:pt x="403" y="149"/>
                      </a:cubicBezTo>
                      <a:cubicBezTo>
                        <a:pt x="403" y="143"/>
                        <a:pt x="405" y="138"/>
                        <a:pt x="406" y="132"/>
                      </a:cubicBezTo>
                      <a:cubicBezTo>
                        <a:pt x="407" y="131"/>
                        <a:pt x="407" y="130"/>
                        <a:pt x="408" y="129"/>
                      </a:cubicBezTo>
                      <a:cubicBezTo>
                        <a:pt x="408" y="129"/>
                        <a:pt x="408" y="129"/>
                        <a:pt x="408" y="129"/>
                      </a:cubicBezTo>
                      <a:cubicBezTo>
                        <a:pt x="408" y="128"/>
                        <a:pt x="409" y="127"/>
                        <a:pt x="409" y="126"/>
                      </a:cubicBezTo>
                      <a:cubicBezTo>
                        <a:pt x="409" y="126"/>
                        <a:pt x="409" y="126"/>
                        <a:pt x="409" y="126"/>
                      </a:cubicBezTo>
                      <a:cubicBezTo>
                        <a:pt x="410" y="123"/>
                        <a:pt x="412" y="120"/>
                        <a:pt x="413" y="117"/>
                      </a:cubicBezTo>
                      <a:cubicBezTo>
                        <a:pt x="413" y="117"/>
                        <a:pt x="414" y="116"/>
                        <a:pt x="414" y="116"/>
                      </a:cubicBezTo>
                      <a:cubicBezTo>
                        <a:pt x="414" y="115"/>
                        <a:pt x="415" y="114"/>
                        <a:pt x="415" y="114"/>
                      </a:cubicBezTo>
                      <a:cubicBezTo>
                        <a:pt x="415" y="113"/>
                        <a:pt x="415" y="113"/>
                        <a:pt x="416" y="113"/>
                      </a:cubicBezTo>
                      <a:cubicBezTo>
                        <a:pt x="418" y="109"/>
                        <a:pt x="420" y="106"/>
                        <a:pt x="423" y="102"/>
                      </a:cubicBezTo>
                      <a:cubicBezTo>
                        <a:pt x="423" y="102"/>
                        <a:pt x="423" y="102"/>
                        <a:pt x="424" y="102"/>
                      </a:cubicBezTo>
                      <a:cubicBezTo>
                        <a:pt x="424" y="101"/>
                        <a:pt x="425" y="100"/>
                        <a:pt x="426" y="99"/>
                      </a:cubicBezTo>
                      <a:cubicBezTo>
                        <a:pt x="426" y="99"/>
                        <a:pt x="426" y="99"/>
                        <a:pt x="426" y="99"/>
                      </a:cubicBezTo>
                      <a:cubicBezTo>
                        <a:pt x="428" y="97"/>
                        <a:pt x="431" y="94"/>
                        <a:pt x="433" y="92"/>
                      </a:cubicBezTo>
                      <a:cubicBezTo>
                        <a:pt x="433" y="92"/>
                        <a:pt x="433" y="92"/>
                        <a:pt x="433" y="92"/>
                      </a:cubicBezTo>
                      <a:cubicBezTo>
                        <a:pt x="434" y="91"/>
                        <a:pt x="435" y="90"/>
                        <a:pt x="436" y="90"/>
                      </a:cubicBezTo>
                      <a:cubicBezTo>
                        <a:pt x="436" y="90"/>
                        <a:pt x="436" y="89"/>
                        <a:pt x="436" y="89"/>
                      </a:cubicBezTo>
                      <a:cubicBezTo>
                        <a:pt x="437" y="89"/>
                        <a:pt x="438" y="88"/>
                        <a:pt x="439" y="87"/>
                      </a:cubicBezTo>
                      <a:cubicBezTo>
                        <a:pt x="443" y="84"/>
                        <a:pt x="448" y="81"/>
                        <a:pt x="453" y="78"/>
                      </a:cubicBezTo>
                      <a:cubicBezTo>
                        <a:pt x="454" y="78"/>
                        <a:pt x="456" y="77"/>
                        <a:pt x="457" y="77"/>
                      </a:cubicBezTo>
                      <a:cubicBezTo>
                        <a:pt x="457" y="76"/>
                        <a:pt x="458" y="76"/>
                        <a:pt x="458" y="76"/>
                      </a:cubicBezTo>
                      <a:cubicBezTo>
                        <a:pt x="459" y="76"/>
                        <a:pt x="460" y="75"/>
                        <a:pt x="461" y="75"/>
                      </a:cubicBezTo>
                      <a:cubicBezTo>
                        <a:pt x="461" y="75"/>
                        <a:pt x="462" y="74"/>
                        <a:pt x="462" y="74"/>
                      </a:cubicBezTo>
                      <a:cubicBezTo>
                        <a:pt x="463" y="74"/>
                        <a:pt x="465" y="73"/>
                        <a:pt x="466" y="73"/>
                      </a:cubicBezTo>
                      <a:cubicBezTo>
                        <a:pt x="466" y="73"/>
                        <a:pt x="466" y="73"/>
                        <a:pt x="466" y="73"/>
                      </a:cubicBezTo>
                      <a:cubicBezTo>
                        <a:pt x="467" y="72"/>
                        <a:pt x="469" y="72"/>
                        <a:pt x="470" y="72"/>
                      </a:cubicBezTo>
                      <a:cubicBezTo>
                        <a:pt x="471" y="72"/>
                        <a:pt x="471" y="71"/>
                        <a:pt x="471" y="71"/>
                      </a:cubicBezTo>
                      <a:cubicBezTo>
                        <a:pt x="472" y="71"/>
                        <a:pt x="473" y="71"/>
                        <a:pt x="474" y="71"/>
                      </a:cubicBezTo>
                      <a:cubicBezTo>
                        <a:pt x="475" y="71"/>
                        <a:pt x="475" y="70"/>
                        <a:pt x="476" y="70"/>
                      </a:cubicBezTo>
                      <a:cubicBezTo>
                        <a:pt x="477" y="70"/>
                        <a:pt x="479" y="70"/>
                        <a:pt x="480" y="70"/>
                      </a:cubicBezTo>
                      <a:cubicBezTo>
                        <a:pt x="481" y="69"/>
                        <a:pt x="483" y="69"/>
                        <a:pt x="484" y="69"/>
                      </a:cubicBezTo>
                      <a:cubicBezTo>
                        <a:pt x="485" y="69"/>
                        <a:pt x="485" y="69"/>
                        <a:pt x="486" y="69"/>
                      </a:cubicBezTo>
                      <a:cubicBezTo>
                        <a:pt x="487" y="69"/>
                        <a:pt x="488" y="69"/>
                        <a:pt x="489" y="69"/>
                      </a:cubicBezTo>
                      <a:cubicBezTo>
                        <a:pt x="489" y="68"/>
                        <a:pt x="490" y="68"/>
                        <a:pt x="490" y="68"/>
                      </a:cubicBezTo>
                      <a:cubicBezTo>
                        <a:pt x="491" y="68"/>
                        <a:pt x="493" y="68"/>
                        <a:pt x="494" y="68"/>
                      </a:cubicBezTo>
                      <a:cubicBezTo>
                        <a:pt x="494" y="68"/>
                        <a:pt x="494" y="68"/>
                        <a:pt x="495" y="68"/>
                      </a:cubicBezTo>
                      <a:cubicBezTo>
                        <a:pt x="496" y="68"/>
                        <a:pt x="497" y="68"/>
                        <a:pt x="498" y="68"/>
                      </a:cubicBezTo>
                      <a:cubicBezTo>
                        <a:pt x="499" y="68"/>
                        <a:pt x="499" y="68"/>
                        <a:pt x="500" y="68"/>
                      </a:cubicBezTo>
                      <a:cubicBezTo>
                        <a:pt x="501" y="68"/>
                        <a:pt x="502" y="68"/>
                        <a:pt x="503" y="69"/>
                      </a:cubicBezTo>
                      <a:cubicBezTo>
                        <a:pt x="503" y="69"/>
                        <a:pt x="504" y="69"/>
                        <a:pt x="504" y="69"/>
                      </a:cubicBezTo>
                      <a:cubicBezTo>
                        <a:pt x="505" y="69"/>
                        <a:pt x="507" y="69"/>
                        <a:pt x="508" y="69"/>
                      </a:cubicBezTo>
                      <a:cubicBezTo>
                        <a:pt x="514" y="70"/>
                        <a:pt x="519" y="71"/>
                        <a:pt x="525" y="73"/>
                      </a:cubicBezTo>
                      <a:cubicBezTo>
                        <a:pt x="526" y="73"/>
                        <a:pt x="527" y="74"/>
                        <a:pt x="528" y="74"/>
                      </a:cubicBezTo>
                      <a:cubicBezTo>
                        <a:pt x="528" y="74"/>
                        <a:pt x="528" y="74"/>
                        <a:pt x="528" y="74"/>
                      </a:cubicBezTo>
                      <a:cubicBezTo>
                        <a:pt x="529" y="75"/>
                        <a:pt x="530" y="75"/>
                        <a:pt x="531" y="75"/>
                      </a:cubicBezTo>
                      <a:cubicBezTo>
                        <a:pt x="531" y="75"/>
                        <a:pt x="532" y="76"/>
                        <a:pt x="532" y="76"/>
                      </a:cubicBezTo>
                      <a:cubicBezTo>
                        <a:pt x="535" y="77"/>
                        <a:pt x="538" y="78"/>
                        <a:pt x="541" y="80"/>
                      </a:cubicBezTo>
                      <a:cubicBezTo>
                        <a:pt x="541" y="80"/>
                        <a:pt x="541" y="80"/>
                        <a:pt x="541" y="80"/>
                      </a:cubicBezTo>
                      <a:cubicBezTo>
                        <a:pt x="542" y="81"/>
                        <a:pt x="543" y="81"/>
                        <a:pt x="544" y="82"/>
                      </a:cubicBezTo>
                      <a:cubicBezTo>
                        <a:pt x="544" y="82"/>
                        <a:pt x="544" y="82"/>
                        <a:pt x="544" y="82"/>
                      </a:cubicBezTo>
                      <a:cubicBezTo>
                        <a:pt x="548" y="84"/>
                        <a:pt x="552" y="87"/>
                        <a:pt x="555" y="90"/>
                      </a:cubicBezTo>
                      <a:cubicBezTo>
                        <a:pt x="555" y="90"/>
                        <a:pt x="555" y="90"/>
                        <a:pt x="556" y="90"/>
                      </a:cubicBezTo>
                      <a:cubicBezTo>
                        <a:pt x="556" y="91"/>
                        <a:pt x="557" y="92"/>
                        <a:pt x="558" y="92"/>
                      </a:cubicBezTo>
                      <a:cubicBezTo>
                        <a:pt x="558" y="92"/>
                        <a:pt x="558" y="92"/>
                        <a:pt x="558" y="93"/>
                      </a:cubicBezTo>
                      <a:cubicBezTo>
                        <a:pt x="561" y="95"/>
                        <a:pt x="563" y="97"/>
                        <a:pt x="565" y="100"/>
                      </a:cubicBezTo>
                      <a:cubicBezTo>
                        <a:pt x="565" y="100"/>
                        <a:pt x="565" y="100"/>
                        <a:pt x="565" y="100"/>
                      </a:cubicBezTo>
                      <a:cubicBezTo>
                        <a:pt x="566" y="101"/>
                        <a:pt x="567" y="101"/>
                        <a:pt x="567" y="102"/>
                      </a:cubicBezTo>
                      <a:cubicBezTo>
                        <a:pt x="568" y="102"/>
                        <a:pt x="568" y="103"/>
                        <a:pt x="568" y="103"/>
                      </a:cubicBezTo>
                      <a:cubicBezTo>
                        <a:pt x="569" y="104"/>
                        <a:pt x="569" y="104"/>
                        <a:pt x="570" y="105"/>
                      </a:cubicBezTo>
                      <a:cubicBezTo>
                        <a:pt x="573" y="110"/>
                        <a:pt x="576" y="115"/>
                        <a:pt x="579" y="120"/>
                      </a:cubicBezTo>
                      <a:cubicBezTo>
                        <a:pt x="580" y="121"/>
                        <a:pt x="580" y="122"/>
                        <a:pt x="581" y="123"/>
                      </a:cubicBezTo>
                      <a:cubicBezTo>
                        <a:pt x="581" y="124"/>
                        <a:pt x="581" y="124"/>
                        <a:pt x="581" y="125"/>
                      </a:cubicBezTo>
                      <a:cubicBezTo>
                        <a:pt x="582" y="126"/>
                        <a:pt x="582" y="127"/>
                        <a:pt x="582" y="127"/>
                      </a:cubicBezTo>
                      <a:cubicBezTo>
                        <a:pt x="583" y="128"/>
                        <a:pt x="583" y="128"/>
                        <a:pt x="583" y="129"/>
                      </a:cubicBezTo>
                      <a:cubicBezTo>
                        <a:pt x="583" y="130"/>
                        <a:pt x="584" y="131"/>
                        <a:pt x="584" y="132"/>
                      </a:cubicBezTo>
                      <a:cubicBezTo>
                        <a:pt x="584" y="132"/>
                        <a:pt x="584" y="133"/>
                        <a:pt x="584" y="133"/>
                      </a:cubicBezTo>
                      <a:cubicBezTo>
                        <a:pt x="585" y="134"/>
                        <a:pt x="585" y="135"/>
                        <a:pt x="585" y="137"/>
                      </a:cubicBezTo>
                      <a:lnTo>
                        <a:pt x="586" y="138"/>
                      </a:lnTo>
                      <a:cubicBezTo>
                        <a:pt x="586" y="139"/>
                        <a:pt x="586" y="140"/>
                        <a:pt x="587" y="141"/>
                      </a:cubicBezTo>
                      <a:cubicBezTo>
                        <a:pt x="587" y="141"/>
                        <a:pt x="587" y="142"/>
                        <a:pt x="587" y="142"/>
                      </a:cubicBezTo>
                      <a:cubicBezTo>
                        <a:pt x="587" y="144"/>
                        <a:pt x="587" y="145"/>
                        <a:pt x="588" y="147"/>
                      </a:cubicBezTo>
                      <a:cubicBezTo>
                        <a:pt x="588" y="148"/>
                        <a:pt x="588" y="149"/>
                        <a:pt x="588" y="151"/>
                      </a:cubicBezTo>
                      <a:close/>
                      <a:moveTo>
                        <a:pt x="657" y="163"/>
                      </a:moveTo>
                      <a:lnTo>
                        <a:pt x="648" y="108"/>
                      </a:lnTo>
                      <a:lnTo>
                        <a:pt x="616" y="114"/>
                      </a:lnTo>
                      <a:cubicBezTo>
                        <a:pt x="611" y="99"/>
                        <a:pt x="602" y="86"/>
                        <a:pt x="592" y="74"/>
                      </a:cubicBezTo>
                      <a:lnTo>
                        <a:pt x="611" y="48"/>
                      </a:lnTo>
                      <a:lnTo>
                        <a:pt x="565" y="16"/>
                      </a:lnTo>
                      <a:lnTo>
                        <a:pt x="547" y="42"/>
                      </a:lnTo>
                      <a:cubicBezTo>
                        <a:pt x="533" y="36"/>
                        <a:pt x="518" y="32"/>
                        <a:pt x="502" y="32"/>
                      </a:cubicBezTo>
                      <a:lnTo>
                        <a:pt x="497" y="0"/>
                      </a:lnTo>
                      <a:lnTo>
                        <a:pt x="442" y="9"/>
                      </a:lnTo>
                      <a:lnTo>
                        <a:pt x="447" y="41"/>
                      </a:lnTo>
                      <a:cubicBezTo>
                        <a:pt x="432" y="47"/>
                        <a:pt x="419" y="55"/>
                        <a:pt x="408" y="65"/>
                      </a:cubicBezTo>
                      <a:lnTo>
                        <a:pt x="382" y="47"/>
                      </a:lnTo>
                      <a:lnTo>
                        <a:pt x="350" y="92"/>
                      </a:lnTo>
                      <a:lnTo>
                        <a:pt x="376" y="110"/>
                      </a:lnTo>
                      <a:cubicBezTo>
                        <a:pt x="370" y="124"/>
                        <a:pt x="366" y="140"/>
                        <a:pt x="365" y="155"/>
                      </a:cubicBezTo>
                      <a:lnTo>
                        <a:pt x="334" y="161"/>
                      </a:lnTo>
                      <a:lnTo>
                        <a:pt x="343" y="215"/>
                      </a:lnTo>
                      <a:lnTo>
                        <a:pt x="374" y="210"/>
                      </a:lnTo>
                      <a:cubicBezTo>
                        <a:pt x="380" y="225"/>
                        <a:pt x="388" y="238"/>
                        <a:pt x="399" y="249"/>
                      </a:cubicBezTo>
                      <a:lnTo>
                        <a:pt x="380" y="275"/>
                      </a:lnTo>
                      <a:lnTo>
                        <a:pt x="425" y="308"/>
                      </a:lnTo>
                      <a:lnTo>
                        <a:pt x="444" y="282"/>
                      </a:lnTo>
                      <a:cubicBezTo>
                        <a:pt x="458" y="288"/>
                        <a:pt x="473" y="291"/>
                        <a:pt x="489" y="292"/>
                      </a:cubicBezTo>
                      <a:lnTo>
                        <a:pt x="494" y="324"/>
                      </a:lnTo>
                      <a:lnTo>
                        <a:pt x="549" y="315"/>
                      </a:lnTo>
                      <a:lnTo>
                        <a:pt x="544" y="283"/>
                      </a:lnTo>
                      <a:cubicBezTo>
                        <a:pt x="558" y="277"/>
                        <a:pt x="571" y="269"/>
                        <a:pt x="583" y="258"/>
                      </a:cubicBezTo>
                      <a:lnTo>
                        <a:pt x="609" y="277"/>
                      </a:lnTo>
                      <a:lnTo>
                        <a:pt x="641" y="232"/>
                      </a:lnTo>
                      <a:lnTo>
                        <a:pt x="615" y="213"/>
                      </a:lnTo>
                      <a:cubicBezTo>
                        <a:pt x="621" y="199"/>
                        <a:pt x="625" y="184"/>
                        <a:pt x="625" y="168"/>
                      </a:cubicBezTo>
                      <a:lnTo>
                        <a:pt x="657" y="163"/>
                      </a:lnTo>
                      <a:close/>
                      <a:moveTo>
                        <a:pt x="453" y="544"/>
                      </a:moveTo>
                      <a:cubicBezTo>
                        <a:pt x="453" y="545"/>
                        <a:pt x="453" y="546"/>
                        <a:pt x="453" y="547"/>
                      </a:cubicBezTo>
                      <a:cubicBezTo>
                        <a:pt x="452" y="548"/>
                        <a:pt x="452" y="550"/>
                        <a:pt x="452" y="552"/>
                      </a:cubicBezTo>
                      <a:cubicBezTo>
                        <a:pt x="452" y="553"/>
                        <a:pt x="451" y="554"/>
                        <a:pt x="451" y="554"/>
                      </a:cubicBezTo>
                      <a:cubicBezTo>
                        <a:pt x="451" y="557"/>
                        <a:pt x="450" y="559"/>
                        <a:pt x="450" y="562"/>
                      </a:cubicBezTo>
                      <a:cubicBezTo>
                        <a:pt x="450" y="562"/>
                        <a:pt x="450" y="562"/>
                        <a:pt x="449" y="562"/>
                      </a:cubicBezTo>
                      <a:cubicBezTo>
                        <a:pt x="449" y="565"/>
                        <a:pt x="448" y="567"/>
                        <a:pt x="448" y="569"/>
                      </a:cubicBezTo>
                      <a:cubicBezTo>
                        <a:pt x="447" y="570"/>
                        <a:pt x="447" y="570"/>
                        <a:pt x="447" y="571"/>
                      </a:cubicBezTo>
                      <a:cubicBezTo>
                        <a:pt x="447" y="573"/>
                        <a:pt x="446" y="575"/>
                        <a:pt x="445" y="576"/>
                      </a:cubicBezTo>
                      <a:cubicBezTo>
                        <a:pt x="445" y="577"/>
                        <a:pt x="445" y="578"/>
                        <a:pt x="445" y="579"/>
                      </a:cubicBezTo>
                      <a:cubicBezTo>
                        <a:pt x="440" y="591"/>
                        <a:pt x="435" y="602"/>
                        <a:pt x="428" y="612"/>
                      </a:cubicBezTo>
                      <a:cubicBezTo>
                        <a:pt x="427" y="614"/>
                        <a:pt x="426" y="616"/>
                        <a:pt x="425" y="617"/>
                      </a:cubicBezTo>
                      <a:cubicBezTo>
                        <a:pt x="424" y="617"/>
                        <a:pt x="424" y="618"/>
                        <a:pt x="424" y="618"/>
                      </a:cubicBezTo>
                      <a:cubicBezTo>
                        <a:pt x="423" y="620"/>
                        <a:pt x="422" y="621"/>
                        <a:pt x="421" y="623"/>
                      </a:cubicBezTo>
                      <a:cubicBezTo>
                        <a:pt x="421" y="623"/>
                        <a:pt x="420" y="623"/>
                        <a:pt x="420" y="623"/>
                      </a:cubicBezTo>
                      <a:cubicBezTo>
                        <a:pt x="417" y="628"/>
                        <a:pt x="413" y="632"/>
                        <a:pt x="409" y="637"/>
                      </a:cubicBezTo>
                      <a:cubicBezTo>
                        <a:pt x="409" y="637"/>
                        <a:pt x="409" y="637"/>
                        <a:pt x="408" y="637"/>
                      </a:cubicBezTo>
                      <a:cubicBezTo>
                        <a:pt x="407" y="639"/>
                        <a:pt x="406" y="640"/>
                        <a:pt x="404" y="641"/>
                      </a:cubicBezTo>
                      <a:cubicBezTo>
                        <a:pt x="404" y="641"/>
                        <a:pt x="404" y="642"/>
                        <a:pt x="404" y="642"/>
                      </a:cubicBezTo>
                      <a:cubicBezTo>
                        <a:pt x="398" y="648"/>
                        <a:pt x="392" y="653"/>
                        <a:pt x="386" y="657"/>
                      </a:cubicBezTo>
                      <a:cubicBezTo>
                        <a:pt x="385" y="657"/>
                        <a:pt x="385" y="658"/>
                        <a:pt x="385" y="658"/>
                      </a:cubicBezTo>
                      <a:cubicBezTo>
                        <a:pt x="383" y="659"/>
                        <a:pt x="382" y="660"/>
                        <a:pt x="380" y="661"/>
                      </a:cubicBezTo>
                      <a:cubicBezTo>
                        <a:pt x="380" y="661"/>
                        <a:pt x="379" y="661"/>
                        <a:pt x="379" y="662"/>
                      </a:cubicBezTo>
                      <a:cubicBezTo>
                        <a:pt x="374" y="665"/>
                        <a:pt x="369" y="668"/>
                        <a:pt x="364" y="670"/>
                      </a:cubicBezTo>
                      <a:cubicBezTo>
                        <a:pt x="364" y="671"/>
                        <a:pt x="364" y="671"/>
                        <a:pt x="363" y="671"/>
                      </a:cubicBezTo>
                      <a:cubicBezTo>
                        <a:pt x="362" y="672"/>
                        <a:pt x="360" y="672"/>
                        <a:pt x="358" y="673"/>
                      </a:cubicBezTo>
                      <a:cubicBezTo>
                        <a:pt x="358" y="673"/>
                        <a:pt x="358" y="674"/>
                        <a:pt x="357" y="674"/>
                      </a:cubicBezTo>
                      <a:cubicBezTo>
                        <a:pt x="356" y="675"/>
                        <a:pt x="354" y="675"/>
                        <a:pt x="352" y="676"/>
                      </a:cubicBezTo>
                      <a:cubicBezTo>
                        <a:pt x="343" y="680"/>
                        <a:pt x="333" y="683"/>
                        <a:pt x="323" y="685"/>
                      </a:cubicBezTo>
                      <a:cubicBezTo>
                        <a:pt x="321" y="686"/>
                        <a:pt x="318" y="686"/>
                        <a:pt x="316" y="687"/>
                      </a:cubicBezTo>
                      <a:cubicBezTo>
                        <a:pt x="315" y="687"/>
                        <a:pt x="314" y="687"/>
                        <a:pt x="313" y="687"/>
                      </a:cubicBezTo>
                      <a:cubicBezTo>
                        <a:pt x="312" y="687"/>
                        <a:pt x="310" y="688"/>
                        <a:pt x="308" y="688"/>
                      </a:cubicBezTo>
                      <a:cubicBezTo>
                        <a:pt x="307" y="688"/>
                        <a:pt x="307" y="688"/>
                        <a:pt x="306" y="688"/>
                      </a:cubicBezTo>
                      <a:cubicBezTo>
                        <a:pt x="304" y="688"/>
                        <a:pt x="301" y="689"/>
                        <a:pt x="299" y="689"/>
                      </a:cubicBezTo>
                      <a:cubicBezTo>
                        <a:pt x="299" y="689"/>
                        <a:pt x="299" y="689"/>
                        <a:pt x="298" y="689"/>
                      </a:cubicBezTo>
                      <a:cubicBezTo>
                        <a:pt x="296" y="689"/>
                        <a:pt x="293" y="689"/>
                        <a:pt x="291" y="689"/>
                      </a:cubicBezTo>
                      <a:cubicBezTo>
                        <a:pt x="290" y="689"/>
                        <a:pt x="289" y="689"/>
                        <a:pt x="289" y="689"/>
                      </a:cubicBezTo>
                      <a:cubicBezTo>
                        <a:pt x="287" y="689"/>
                        <a:pt x="285" y="689"/>
                        <a:pt x="283" y="689"/>
                      </a:cubicBezTo>
                      <a:cubicBezTo>
                        <a:pt x="282" y="689"/>
                        <a:pt x="281" y="689"/>
                        <a:pt x="281" y="689"/>
                      </a:cubicBezTo>
                      <a:cubicBezTo>
                        <a:pt x="278" y="689"/>
                        <a:pt x="276" y="689"/>
                        <a:pt x="273" y="689"/>
                      </a:cubicBezTo>
                      <a:cubicBezTo>
                        <a:pt x="270" y="688"/>
                        <a:pt x="268" y="688"/>
                        <a:pt x="265" y="688"/>
                      </a:cubicBezTo>
                      <a:cubicBezTo>
                        <a:pt x="265" y="688"/>
                        <a:pt x="264" y="687"/>
                        <a:pt x="263" y="687"/>
                      </a:cubicBezTo>
                      <a:cubicBezTo>
                        <a:pt x="261" y="687"/>
                        <a:pt x="259" y="687"/>
                        <a:pt x="257" y="686"/>
                      </a:cubicBezTo>
                      <a:cubicBezTo>
                        <a:pt x="257" y="686"/>
                        <a:pt x="256" y="686"/>
                        <a:pt x="255" y="686"/>
                      </a:cubicBezTo>
                      <a:cubicBezTo>
                        <a:pt x="253" y="686"/>
                        <a:pt x="250" y="685"/>
                        <a:pt x="248" y="684"/>
                      </a:cubicBezTo>
                      <a:cubicBezTo>
                        <a:pt x="248" y="684"/>
                        <a:pt x="247" y="684"/>
                        <a:pt x="247" y="684"/>
                      </a:cubicBezTo>
                      <a:cubicBezTo>
                        <a:pt x="245" y="684"/>
                        <a:pt x="243" y="683"/>
                        <a:pt x="241" y="683"/>
                      </a:cubicBezTo>
                      <a:cubicBezTo>
                        <a:pt x="240" y="682"/>
                        <a:pt x="239" y="682"/>
                        <a:pt x="238" y="682"/>
                      </a:cubicBezTo>
                      <a:cubicBezTo>
                        <a:pt x="237" y="681"/>
                        <a:pt x="235" y="681"/>
                        <a:pt x="233" y="680"/>
                      </a:cubicBezTo>
                      <a:cubicBezTo>
                        <a:pt x="233" y="680"/>
                        <a:pt x="232" y="680"/>
                        <a:pt x="231" y="679"/>
                      </a:cubicBezTo>
                      <a:cubicBezTo>
                        <a:pt x="229" y="679"/>
                        <a:pt x="226" y="678"/>
                        <a:pt x="224" y="677"/>
                      </a:cubicBezTo>
                      <a:cubicBezTo>
                        <a:pt x="215" y="673"/>
                        <a:pt x="206" y="668"/>
                        <a:pt x="197" y="663"/>
                      </a:cubicBezTo>
                      <a:cubicBezTo>
                        <a:pt x="196" y="662"/>
                        <a:pt x="194" y="661"/>
                        <a:pt x="192" y="660"/>
                      </a:cubicBezTo>
                      <a:cubicBezTo>
                        <a:pt x="192" y="659"/>
                        <a:pt x="192" y="659"/>
                        <a:pt x="191" y="659"/>
                      </a:cubicBezTo>
                      <a:cubicBezTo>
                        <a:pt x="190" y="658"/>
                        <a:pt x="188" y="657"/>
                        <a:pt x="187" y="656"/>
                      </a:cubicBezTo>
                      <a:cubicBezTo>
                        <a:pt x="187" y="655"/>
                        <a:pt x="187" y="655"/>
                        <a:pt x="186" y="655"/>
                      </a:cubicBezTo>
                      <a:cubicBezTo>
                        <a:pt x="182" y="652"/>
                        <a:pt x="177" y="648"/>
                        <a:pt x="173" y="644"/>
                      </a:cubicBezTo>
                      <a:cubicBezTo>
                        <a:pt x="173" y="644"/>
                        <a:pt x="172" y="643"/>
                        <a:pt x="172" y="643"/>
                      </a:cubicBezTo>
                      <a:cubicBezTo>
                        <a:pt x="171" y="642"/>
                        <a:pt x="170" y="641"/>
                        <a:pt x="168" y="639"/>
                      </a:cubicBezTo>
                      <a:cubicBezTo>
                        <a:pt x="168" y="639"/>
                        <a:pt x="168" y="639"/>
                        <a:pt x="167" y="638"/>
                      </a:cubicBezTo>
                      <a:cubicBezTo>
                        <a:pt x="162" y="633"/>
                        <a:pt x="157" y="627"/>
                        <a:pt x="152" y="620"/>
                      </a:cubicBezTo>
                      <a:cubicBezTo>
                        <a:pt x="152" y="620"/>
                        <a:pt x="152" y="620"/>
                        <a:pt x="151" y="619"/>
                      </a:cubicBezTo>
                      <a:cubicBezTo>
                        <a:pt x="150" y="618"/>
                        <a:pt x="149" y="616"/>
                        <a:pt x="148" y="615"/>
                      </a:cubicBezTo>
                      <a:cubicBezTo>
                        <a:pt x="148" y="615"/>
                        <a:pt x="148" y="614"/>
                        <a:pt x="148" y="614"/>
                      </a:cubicBezTo>
                      <a:cubicBezTo>
                        <a:pt x="145" y="609"/>
                        <a:pt x="142" y="604"/>
                        <a:pt x="139" y="599"/>
                      </a:cubicBezTo>
                      <a:cubicBezTo>
                        <a:pt x="139" y="599"/>
                        <a:pt x="139" y="598"/>
                        <a:pt x="139" y="598"/>
                      </a:cubicBezTo>
                      <a:cubicBezTo>
                        <a:pt x="138" y="597"/>
                        <a:pt x="137" y="595"/>
                        <a:pt x="136" y="593"/>
                      </a:cubicBezTo>
                      <a:cubicBezTo>
                        <a:pt x="136" y="593"/>
                        <a:pt x="136" y="592"/>
                        <a:pt x="136" y="592"/>
                      </a:cubicBezTo>
                      <a:cubicBezTo>
                        <a:pt x="135" y="590"/>
                        <a:pt x="134" y="589"/>
                        <a:pt x="133" y="587"/>
                      </a:cubicBezTo>
                      <a:cubicBezTo>
                        <a:pt x="129" y="575"/>
                        <a:pt x="125" y="563"/>
                        <a:pt x="123" y="551"/>
                      </a:cubicBezTo>
                      <a:cubicBezTo>
                        <a:pt x="123" y="550"/>
                        <a:pt x="122" y="549"/>
                        <a:pt x="122" y="548"/>
                      </a:cubicBezTo>
                      <a:cubicBezTo>
                        <a:pt x="122" y="547"/>
                        <a:pt x="122" y="545"/>
                        <a:pt x="122" y="543"/>
                      </a:cubicBezTo>
                      <a:cubicBezTo>
                        <a:pt x="122" y="542"/>
                        <a:pt x="121" y="541"/>
                        <a:pt x="121" y="541"/>
                      </a:cubicBezTo>
                      <a:cubicBezTo>
                        <a:pt x="121" y="538"/>
                        <a:pt x="121" y="536"/>
                        <a:pt x="121" y="534"/>
                      </a:cubicBezTo>
                      <a:cubicBezTo>
                        <a:pt x="121" y="534"/>
                        <a:pt x="121" y="533"/>
                        <a:pt x="121" y="533"/>
                      </a:cubicBezTo>
                      <a:cubicBezTo>
                        <a:pt x="120" y="531"/>
                        <a:pt x="120" y="528"/>
                        <a:pt x="120" y="526"/>
                      </a:cubicBezTo>
                      <a:cubicBezTo>
                        <a:pt x="120" y="525"/>
                        <a:pt x="120" y="524"/>
                        <a:pt x="120" y="523"/>
                      </a:cubicBezTo>
                      <a:cubicBezTo>
                        <a:pt x="120" y="522"/>
                        <a:pt x="120" y="520"/>
                        <a:pt x="120" y="518"/>
                      </a:cubicBezTo>
                      <a:cubicBezTo>
                        <a:pt x="120" y="517"/>
                        <a:pt x="120" y="516"/>
                        <a:pt x="120" y="515"/>
                      </a:cubicBezTo>
                      <a:cubicBezTo>
                        <a:pt x="121" y="513"/>
                        <a:pt x="121" y="510"/>
                        <a:pt x="121" y="508"/>
                      </a:cubicBezTo>
                      <a:cubicBezTo>
                        <a:pt x="121" y="505"/>
                        <a:pt x="121" y="503"/>
                        <a:pt x="122" y="500"/>
                      </a:cubicBezTo>
                      <a:cubicBezTo>
                        <a:pt x="122" y="499"/>
                        <a:pt x="122" y="499"/>
                        <a:pt x="122" y="498"/>
                      </a:cubicBezTo>
                      <a:cubicBezTo>
                        <a:pt x="122" y="496"/>
                        <a:pt x="123" y="494"/>
                        <a:pt x="123" y="492"/>
                      </a:cubicBezTo>
                      <a:cubicBezTo>
                        <a:pt x="123" y="492"/>
                        <a:pt x="123" y="491"/>
                        <a:pt x="123" y="490"/>
                      </a:cubicBezTo>
                      <a:cubicBezTo>
                        <a:pt x="124" y="488"/>
                        <a:pt x="124" y="485"/>
                        <a:pt x="125" y="483"/>
                      </a:cubicBezTo>
                      <a:cubicBezTo>
                        <a:pt x="125" y="482"/>
                        <a:pt x="125" y="482"/>
                        <a:pt x="125" y="482"/>
                      </a:cubicBezTo>
                      <a:cubicBezTo>
                        <a:pt x="126" y="480"/>
                        <a:pt x="126" y="478"/>
                        <a:pt x="127" y="475"/>
                      </a:cubicBezTo>
                      <a:cubicBezTo>
                        <a:pt x="127" y="475"/>
                        <a:pt x="127" y="474"/>
                        <a:pt x="128" y="473"/>
                      </a:cubicBezTo>
                      <a:cubicBezTo>
                        <a:pt x="128" y="471"/>
                        <a:pt x="129" y="470"/>
                        <a:pt x="129" y="468"/>
                      </a:cubicBezTo>
                      <a:cubicBezTo>
                        <a:pt x="130" y="467"/>
                        <a:pt x="130" y="467"/>
                        <a:pt x="130" y="466"/>
                      </a:cubicBezTo>
                      <a:cubicBezTo>
                        <a:pt x="131" y="464"/>
                        <a:pt x="132" y="461"/>
                        <a:pt x="133" y="459"/>
                      </a:cubicBezTo>
                      <a:cubicBezTo>
                        <a:pt x="133" y="459"/>
                        <a:pt x="133" y="459"/>
                        <a:pt x="133" y="459"/>
                      </a:cubicBezTo>
                      <a:cubicBezTo>
                        <a:pt x="136" y="450"/>
                        <a:pt x="141" y="440"/>
                        <a:pt x="147" y="432"/>
                      </a:cubicBezTo>
                      <a:cubicBezTo>
                        <a:pt x="148" y="430"/>
                        <a:pt x="149" y="429"/>
                        <a:pt x="150" y="427"/>
                      </a:cubicBezTo>
                      <a:cubicBezTo>
                        <a:pt x="150" y="427"/>
                        <a:pt x="150" y="426"/>
                        <a:pt x="151" y="426"/>
                      </a:cubicBezTo>
                      <a:cubicBezTo>
                        <a:pt x="152" y="425"/>
                        <a:pt x="153" y="423"/>
                        <a:pt x="154" y="422"/>
                      </a:cubicBezTo>
                      <a:cubicBezTo>
                        <a:pt x="154" y="422"/>
                        <a:pt x="154" y="421"/>
                        <a:pt x="154" y="421"/>
                      </a:cubicBezTo>
                      <a:cubicBezTo>
                        <a:pt x="158" y="416"/>
                        <a:pt x="162" y="412"/>
                        <a:pt x="166" y="408"/>
                      </a:cubicBezTo>
                      <a:cubicBezTo>
                        <a:pt x="166" y="407"/>
                        <a:pt x="166" y="407"/>
                        <a:pt x="166" y="407"/>
                      </a:cubicBezTo>
                      <a:cubicBezTo>
                        <a:pt x="168" y="406"/>
                        <a:pt x="169" y="404"/>
                        <a:pt x="170" y="403"/>
                      </a:cubicBezTo>
                      <a:cubicBezTo>
                        <a:pt x="170" y="403"/>
                        <a:pt x="171" y="403"/>
                        <a:pt x="171" y="402"/>
                      </a:cubicBezTo>
                      <a:cubicBezTo>
                        <a:pt x="177" y="397"/>
                        <a:pt x="183" y="392"/>
                        <a:pt x="189" y="387"/>
                      </a:cubicBezTo>
                      <a:cubicBezTo>
                        <a:pt x="189" y="387"/>
                        <a:pt x="190" y="387"/>
                        <a:pt x="190" y="386"/>
                      </a:cubicBezTo>
                      <a:cubicBezTo>
                        <a:pt x="192" y="385"/>
                        <a:pt x="193" y="384"/>
                        <a:pt x="195" y="383"/>
                      </a:cubicBezTo>
                      <a:cubicBezTo>
                        <a:pt x="195" y="383"/>
                        <a:pt x="195" y="383"/>
                        <a:pt x="195" y="383"/>
                      </a:cubicBezTo>
                      <a:cubicBezTo>
                        <a:pt x="200" y="379"/>
                        <a:pt x="205" y="377"/>
                        <a:pt x="211" y="374"/>
                      </a:cubicBezTo>
                      <a:cubicBezTo>
                        <a:pt x="211" y="374"/>
                        <a:pt x="211" y="374"/>
                        <a:pt x="211" y="373"/>
                      </a:cubicBezTo>
                      <a:cubicBezTo>
                        <a:pt x="213" y="373"/>
                        <a:pt x="215" y="372"/>
                        <a:pt x="216" y="371"/>
                      </a:cubicBezTo>
                      <a:cubicBezTo>
                        <a:pt x="217" y="371"/>
                        <a:pt x="217" y="371"/>
                        <a:pt x="217" y="371"/>
                      </a:cubicBezTo>
                      <a:cubicBezTo>
                        <a:pt x="219" y="370"/>
                        <a:pt x="221" y="369"/>
                        <a:pt x="223" y="368"/>
                      </a:cubicBezTo>
                      <a:cubicBezTo>
                        <a:pt x="232" y="364"/>
                        <a:pt x="242" y="361"/>
                        <a:pt x="252" y="359"/>
                      </a:cubicBezTo>
                      <a:cubicBezTo>
                        <a:pt x="254" y="358"/>
                        <a:pt x="256" y="358"/>
                        <a:pt x="259" y="358"/>
                      </a:cubicBezTo>
                      <a:cubicBezTo>
                        <a:pt x="260" y="357"/>
                        <a:pt x="260" y="357"/>
                        <a:pt x="261" y="357"/>
                      </a:cubicBezTo>
                      <a:cubicBezTo>
                        <a:pt x="263" y="357"/>
                        <a:pt x="265" y="357"/>
                        <a:pt x="266" y="356"/>
                      </a:cubicBezTo>
                      <a:cubicBezTo>
                        <a:pt x="267" y="356"/>
                        <a:pt x="268" y="356"/>
                        <a:pt x="269" y="356"/>
                      </a:cubicBezTo>
                      <a:cubicBezTo>
                        <a:pt x="271" y="356"/>
                        <a:pt x="273" y="356"/>
                        <a:pt x="276" y="356"/>
                      </a:cubicBezTo>
                      <a:cubicBezTo>
                        <a:pt x="276" y="355"/>
                        <a:pt x="276" y="355"/>
                        <a:pt x="276" y="355"/>
                      </a:cubicBezTo>
                      <a:cubicBezTo>
                        <a:pt x="279" y="355"/>
                        <a:pt x="281" y="355"/>
                        <a:pt x="284" y="355"/>
                      </a:cubicBezTo>
                      <a:cubicBezTo>
                        <a:pt x="285" y="355"/>
                        <a:pt x="285" y="355"/>
                        <a:pt x="286" y="355"/>
                      </a:cubicBezTo>
                      <a:cubicBezTo>
                        <a:pt x="288" y="355"/>
                        <a:pt x="290" y="355"/>
                        <a:pt x="292" y="355"/>
                      </a:cubicBezTo>
                      <a:cubicBezTo>
                        <a:pt x="292" y="355"/>
                        <a:pt x="293" y="355"/>
                        <a:pt x="294" y="355"/>
                      </a:cubicBezTo>
                      <a:cubicBezTo>
                        <a:pt x="297" y="355"/>
                        <a:pt x="299" y="356"/>
                        <a:pt x="302" y="356"/>
                      </a:cubicBezTo>
                      <a:cubicBezTo>
                        <a:pt x="304" y="356"/>
                        <a:pt x="307" y="356"/>
                        <a:pt x="309" y="357"/>
                      </a:cubicBezTo>
                      <a:cubicBezTo>
                        <a:pt x="310" y="357"/>
                        <a:pt x="311" y="357"/>
                        <a:pt x="312" y="357"/>
                      </a:cubicBezTo>
                      <a:cubicBezTo>
                        <a:pt x="314" y="357"/>
                        <a:pt x="315" y="357"/>
                        <a:pt x="317" y="358"/>
                      </a:cubicBezTo>
                      <a:cubicBezTo>
                        <a:pt x="318" y="358"/>
                        <a:pt x="319" y="358"/>
                        <a:pt x="319" y="358"/>
                      </a:cubicBezTo>
                      <a:cubicBezTo>
                        <a:pt x="322" y="359"/>
                        <a:pt x="324" y="359"/>
                        <a:pt x="327" y="360"/>
                      </a:cubicBezTo>
                      <a:cubicBezTo>
                        <a:pt x="327" y="360"/>
                        <a:pt x="327" y="360"/>
                        <a:pt x="328" y="360"/>
                      </a:cubicBezTo>
                      <a:cubicBezTo>
                        <a:pt x="330" y="361"/>
                        <a:pt x="332" y="361"/>
                        <a:pt x="334" y="362"/>
                      </a:cubicBezTo>
                      <a:cubicBezTo>
                        <a:pt x="335" y="362"/>
                        <a:pt x="336" y="362"/>
                        <a:pt x="336" y="363"/>
                      </a:cubicBezTo>
                      <a:cubicBezTo>
                        <a:pt x="338" y="363"/>
                        <a:pt x="340" y="363"/>
                        <a:pt x="341" y="364"/>
                      </a:cubicBezTo>
                      <a:cubicBezTo>
                        <a:pt x="342" y="364"/>
                        <a:pt x="343" y="365"/>
                        <a:pt x="344" y="365"/>
                      </a:cubicBezTo>
                      <a:cubicBezTo>
                        <a:pt x="346" y="366"/>
                        <a:pt x="348" y="367"/>
                        <a:pt x="350" y="367"/>
                      </a:cubicBezTo>
                      <a:cubicBezTo>
                        <a:pt x="360" y="371"/>
                        <a:pt x="369" y="376"/>
                        <a:pt x="378" y="382"/>
                      </a:cubicBezTo>
                      <a:cubicBezTo>
                        <a:pt x="379" y="383"/>
                        <a:pt x="381" y="384"/>
                        <a:pt x="382" y="385"/>
                      </a:cubicBezTo>
                      <a:cubicBezTo>
                        <a:pt x="383" y="385"/>
                        <a:pt x="383" y="385"/>
                        <a:pt x="383" y="385"/>
                      </a:cubicBezTo>
                      <a:cubicBezTo>
                        <a:pt x="385" y="387"/>
                        <a:pt x="386" y="388"/>
                        <a:pt x="388" y="389"/>
                      </a:cubicBezTo>
                      <a:cubicBezTo>
                        <a:pt x="388" y="389"/>
                        <a:pt x="388" y="389"/>
                        <a:pt x="388" y="389"/>
                      </a:cubicBezTo>
                      <a:cubicBezTo>
                        <a:pt x="393" y="393"/>
                        <a:pt x="398" y="397"/>
                        <a:pt x="402" y="401"/>
                      </a:cubicBezTo>
                      <a:cubicBezTo>
                        <a:pt x="402" y="401"/>
                        <a:pt x="402" y="401"/>
                        <a:pt x="402" y="401"/>
                      </a:cubicBezTo>
                      <a:cubicBezTo>
                        <a:pt x="404" y="402"/>
                        <a:pt x="405" y="404"/>
                        <a:pt x="406" y="405"/>
                      </a:cubicBezTo>
                      <a:cubicBezTo>
                        <a:pt x="407" y="405"/>
                        <a:pt x="407" y="406"/>
                        <a:pt x="407" y="406"/>
                      </a:cubicBezTo>
                      <a:cubicBezTo>
                        <a:pt x="413" y="412"/>
                        <a:pt x="418" y="418"/>
                        <a:pt x="422" y="424"/>
                      </a:cubicBezTo>
                      <a:cubicBezTo>
                        <a:pt x="423" y="424"/>
                        <a:pt x="423" y="425"/>
                        <a:pt x="423" y="425"/>
                      </a:cubicBezTo>
                      <a:cubicBezTo>
                        <a:pt x="424" y="426"/>
                        <a:pt x="425" y="428"/>
                        <a:pt x="426" y="429"/>
                      </a:cubicBezTo>
                      <a:cubicBezTo>
                        <a:pt x="426" y="430"/>
                        <a:pt x="427" y="430"/>
                        <a:pt x="427" y="430"/>
                      </a:cubicBezTo>
                      <a:cubicBezTo>
                        <a:pt x="430" y="435"/>
                        <a:pt x="433" y="440"/>
                        <a:pt x="436" y="445"/>
                      </a:cubicBezTo>
                      <a:cubicBezTo>
                        <a:pt x="436" y="446"/>
                        <a:pt x="436" y="446"/>
                        <a:pt x="436" y="446"/>
                      </a:cubicBezTo>
                      <a:cubicBezTo>
                        <a:pt x="437" y="448"/>
                        <a:pt x="438" y="449"/>
                        <a:pt x="438" y="451"/>
                      </a:cubicBezTo>
                      <a:cubicBezTo>
                        <a:pt x="439" y="451"/>
                        <a:pt x="439" y="452"/>
                        <a:pt x="439" y="452"/>
                      </a:cubicBezTo>
                      <a:cubicBezTo>
                        <a:pt x="440" y="454"/>
                        <a:pt x="441" y="456"/>
                        <a:pt x="441" y="457"/>
                      </a:cubicBezTo>
                      <a:cubicBezTo>
                        <a:pt x="445" y="467"/>
                        <a:pt x="448" y="476"/>
                        <a:pt x="451" y="487"/>
                      </a:cubicBezTo>
                      <a:cubicBezTo>
                        <a:pt x="451" y="489"/>
                        <a:pt x="452" y="491"/>
                        <a:pt x="452" y="494"/>
                      </a:cubicBezTo>
                      <a:cubicBezTo>
                        <a:pt x="452" y="494"/>
                        <a:pt x="452" y="495"/>
                        <a:pt x="452" y="496"/>
                      </a:cubicBezTo>
                      <a:cubicBezTo>
                        <a:pt x="453" y="498"/>
                        <a:pt x="453" y="499"/>
                        <a:pt x="453" y="501"/>
                      </a:cubicBezTo>
                      <a:cubicBezTo>
                        <a:pt x="453" y="502"/>
                        <a:pt x="453" y="503"/>
                        <a:pt x="453" y="504"/>
                      </a:cubicBezTo>
                      <a:cubicBezTo>
                        <a:pt x="454" y="506"/>
                        <a:pt x="454" y="508"/>
                        <a:pt x="454" y="510"/>
                      </a:cubicBezTo>
                      <a:cubicBezTo>
                        <a:pt x="454" y="511"/>
                        <a:pt x="454" y="511"/>
                        <a:pt x="454" y="511"/>
                      </a:cubicBezTo>
                      <a:cubicBezTo>
                        <a:pt x="454" y="514"/>
                        <a:pt x="454" y="516"/>
                        <a:pt x="454" y="519"/>
                      </a:cubicBezTo>
                      <a:lnTo>
                        <a:pt x="454" y="521"/>
                      </a:lnTo>
                      <a:cubicBezTo>
                        <a:pt x="454" y="523"/>
                        <a:pt x="454" y="525"/>
                        <a:pt x="454" y="527"/>
                      </a:cubicBezTo>
                      <a:cubicBezTo>
                        <a:pt x="454" y="527"/>
                        <a:pt x="454" y="528"/>
                        <a:pt x="454" y="529"/>
                      </a:cubicBezTo>
                      <a:cubicBezTo>
                        <a:pt x="454" y="531"/>
                        <a:pt x="454" y="534"/>
                        <a:pt x="454" y="537"/>
                      </a:cubicBezTo>
                      <a:cubicBezTo>
                        <a:pt x="454" y="539"/>
                        <a:pt x="453" y="542"/>
                        <a:pt x="453" y="544"/>
                      </a:cubicBezTo>
                      <a:close/>
                      <a:moveTo>
                        <a:pt x="566" y="596"/>
                      </a:moveTo>
                      <a:lnTo>
                        <a:pt x="575" y="497"/>
                      </a:lnTo>
                      <a:lnTo>
                        <a:pt x="518" y="492"/>
                      </a:lnTo>
                      <a:cubicBezTo>
                        <a:pt x="514" y="464"/>
                        <a:pt x="506" y="438"/>
                        <a:pt x="493" y="414"/>
                      </a:cubicBezTo>
                      <a:lnTo>
                        <a:pt x="537" y="377"/>
                      </a:lnTo>
                      <a:lnTo>
                        <a:pt x="473" y="301"/>
                      </a:lnTo>
                      <a:lnTo>
                        <a:pt x="429" y="338"/>
                      </a:lnTo>
                      <a:cubicBezTo>
                        <a:pt x="408" y="321"/>
                        <a:pt x="383" y="308"/>
                        <a:pt x="356" y="300"/>
                      </a:cubicBezTo>
                      <a:lnTo>
                        <a:pt x="361" y="243"/>
                      </a:lnTo>
                      <a:lnTo>
                        <a:pt x="262" y="235"/>
                      </a:lnTo>
                      <a:lnTo>
                        <a:pt x="258" y="291"/>
                      </a:lnTo>
                      <a:cubicBezTo>
                        <a:pt x="230" y="295"/>
                        <a:pt x="203" y="304"/>
                        <a:pt x="179" y="316"/>
                      </a:cubicBezTo>
                      <a:lnTo>
                        <a:pt x="142" y="273"/>
                      </a:lnTo>
                      <a:lnTo>
                        <a:pt x="66" y="336"/>
                      </a:lnTo>
                      <a:lnTo>
                        <a:pt x="103" y="380"/>
                      </a:lnTo>
                      <a:cubicBezTo>
                        <a:pt x="87" y="402"/>
                        <a:pt x="73" y="426"/>
                        <a:pt x="65" y="453"/>
                      </a:cubicBezTo>
                      <a:lnTo>
                        <a:pt x="8" y="448"/>
                      </a:lnTo>
                      <a:lnTo>
                        <a:pt x="0" y="547"/>
                      </a:lnTo>
                      <a:lnTo>
                        <a:pt x="57" y="552"/>
                      </a:lnTo>
                      <a:cubicBezTo>
                        <a:pt x="60" y="580"/>
                        <a:pt x="69" y="606"/>
                        <a:pt x="82" y="631"/>
                      </a:cubicBezTo>
                      <a:lnTo>
                        <a:pt x="38" y="667"/>
                      </a:lnTo>
                      <a:lnTo>
                        <a:pt x="102" y="743"/>
                      </a:lnTo>
                      <a:lnTo>
                        <a:pt x="145" y="706"/>
                      </a:lnTo>
                      <a:cubicBezTo>
                        <a:pt x="167" y="723"/>
                        <a:pt x="192" y="736"/>
                        <a:pt x="219" y="744"/>
                      </a:cubicBezTo>
                      <a:lnTo>
                        <a:pt x="214" y="801"/>
                      </a:lnTo>
                      <a:lnTo>
                        <a:pt x="312" y="810"/>
                      </a:lnTo>
                      <a:lnTo>
                        <a:pt x="317" y="753"/>
                      </a:lnTo>
                      <a:cubicBezTo>
                        <a:pt x="345" y="749"/>
                        <a:pt x="372" y="741"/>
                        <a:pt x="396" y="728"/>
                      </a:cubicBezTo>
                      <a:lnTo>
                        <a:pt x="432" y="772"/>
                      </a:lnTo>
                      <a:lnTo>
                        <a:pt x="508" y="708"/>
                      </a:lnTo>
                      <a:lnTo>
                        <a:pt x="471" y="664"/>
                      </a:lnTo>
                      <a:cubicBezTo>
                        <a:pt x="488" y="643"/>
                        <a:pt x="501" y="618"/>
                        <a:pt x="509" y="591"/>
                      </a:cubicBezTo>
                      <a:lnTo>
                        <a:pt x="566" y="596"/>
                      </a:lnTo>
                      <a:close/>
                      <a:moveTo>
                        <a:pt x="863" y="462"/>
                      </a:moveTo>
                      <a:cubicBezTo>
                        <a:pt x="863" y="462"/>
                        <a:pt x="862" y="463"/>
                        <a:pt x="862" y="463"/>
                      </a:cubicBezTo>
                      <a:cubicBezTo>
                        <a:pt x="862" y="465"/>
                        <a:pt x="862" y="466"/>
                        <a:pt x="862" y="467"/>
                      </a:cubicBezTo>
                      <a:cubicBezTo>
                        <a:pt x="862" y="468"/>
                        <a:pt x="862" y="468"/>
                        <a:pt x="861" y="469"/>
                      </a:cubicBezTo>
                      <a:cubicBezTo>
                        <a:pt x="861" y="470"/>
                        <a:pt x="861" y="472"/>
                        <a:pt x="860" y="474"/>
                      </a:cubicBezTo>
                      <a:cubicBezTo>
                        <a:pt x="860" y="474"/>
                        <a:pt x="860" y="474"/>
                        <a:pt x="860" y="474"/>
                      </a:cubicBezTo>
                      <a:cubicBezTo>
                        <a:pt x="860" y="476"/>
                        <a:pt x="859" y="477"/>
                        <a:pt x="859" y="479"/>
                      </a:cubicBezTo>
                      <a:cubicBezTo>
                        <a:pt x="859" y="479"/>
                        <a:pt x="859" y="480"/>
                        <a:pt x="858" y="481"/>
                      </a:cubicBezTo>
                      <a:cubicBezTo>
                        <a:pt x="858" y="482"/>
                        <a:pt x="858" y="483"/>
                        <a:pt x="857" y="484"/>
                      </a:cubicBezTo>
                      <a:cubicBezTo>
                        <a:pt x="857" y="485"/>
                        <a:pt x="857" y="485"/>
                        <a:pt x="857" y="486"/>
                      </a:cubicBezTo>
                      <a:cubicBezTo>
                        <a:pt x="854" y="494"/>
                        <a:pt x="850" y="502"/>
                        <a:pt x="845" y="510"/>
                      </a:cubicBezTo>
                      <a:cubicBezTo>
                        <a:pt x="844" y="511"/>
                        <a:pt x="844" y="512"/>
                        <a:pt x="843" y="513"/>
                      </a:cubicBezTo>
                      <a:cubicBezTo>
                        <a:pt x="843" y="513"/>
                        <a:pt x="842" y="513"/>
                        <a:pt x="842" y="513"/>
                      </a:cubicBezTo>
                      <a:cubicBezTo>
                        <a:pt x="842" y="515"/>
                        <a:pt x="841" y="516"/>
                        <a:pt x="840" y="517"/>
                      </a:cubicBezTo>
                      <a:cubicBezTo>
                        <a:pt x="840" y="517"/>
                        <a:pt x="840" y="517"/>
                        <a:pt x="840" y="517"/>
                      </a:cubicBezTo>
                      <a:cubicBezTo>
                        <a:pt x="837" y="520"/>
                        <a:pt x="835" y="524"/>
                        <a:pt x="832" y="527"/>
                      </a:cubicBezTo>
                      <a:cubicBezTo>
                        <a:pt x="832" y="527"/>
                        <a:pt x="831" y="527"/>
                        <a:pt x="831" y="527"/>
                      </a:cubicBezTo>
                      <a:cubicBezTo>
                        <a:pt x="830" y="528"/>
                        <a:pt x="829" y="529"/>
                        <a:pt x="829" y="530"/>
                      </a:cubicBezTo>
                      <a:cubicBezTo>
                        <a:pt x="828" y="530"/>
                        <a:pt x="828" y="530"/>
                        <a:pt x="828" y="530"/>
                      </a:cubicBezTo>
                      <a:cubicBezTo>
                        <a:pt x="824" y="534"/>
                        <a:pt x="820" y="538"/>
                        <a:pt x="815" y="541"/>
                      </a:cubicBezTo>
                      <a:cubicBezTo>
                        <a:pt x="815" y="541"/>
                        <a:pt x="815" y="541"/>
                        <a:pt x="815" y="541"/>
                      </a:cubicBezTo>
                      <a:cubicBezTo>
                        <a:pt x="814" y="542"/>
                        <a:pt x="812" y="543"/>
                        <a:pt x="811" y="544"/>
                      </a:cubicBezTo>
                      <a:cubicBezTo>
                        <a:pt x="811" y="544"/>
                        <a:pt x="811" y="544"/>
                        <a:pt x="811" y="544"/>
                      </a:cubicBezTo>
                      <a:cubicBezTo>
                        <a:pt x="807" y="546"/>
                        <a:pt x="804" y="548"/>
                        <a:pt x="800" y="550"/>
                      </a:cubicBezTo>
                      <a:cubicBezTo>
                        <a:pt x="800" y="550"/>
                        <a:pt x="800" y="550"/>
                        <a:pt x="800" y="551"/>
                      </a:cubicBezTo>
                      <a:cubicBezTo>
                        <a:pt x="799" y="551"/>
                        <a:pt x="797" y="552"/>
                        <a:pt x="796" y="552"/>
                      </a:cubicBezTo>
                      <a:cubicBezTo>
                        <a:pt x="796" y="552"/>
                        <a:pt x="796" y="552"/>
                        <a:pt x="795" y="553"/>
                      </a:cubicBezTo>
                      <a:cubicBezTo>
                        <a:pt x="794" y="553"/>
                        <a:pt x="793" y="554"/>
                        <a:pt x="792" y="554"/>
                      </a:cubicBezTo>
                      <a:cubicBezTo>
                        <a:pt x="785" y="557"/>
                        <a:pt x="778" y="559"/>
                        <a:pt x="771" y="561"/>
                      </a:cubicBezTo>
                      <a:cubicBezTo>
                        <a:pt x="770" y="561"/>
                        <a:pt x="768" y="561"/>
                        <a:pt x="766" y="562"/>
                      </a:cubicBezTo>
                      <a:cubicBezTo>
                        <a:pt x="766" y="562"/>
                        <a:pt x="765" y="562"/>
                        <a:pt x="765" y="562"/>
                      </a:cubicBezTo>
                      <a:cubicBezTo>
                        <a:pt x="763" y="562"/>
                        <a:pt x="762" y="562"/>
                        <a:pt x="761" y="562"/>
                      </a:cubicBezTo>
                      <a:cubicBezTo>
                        <a:pt x="760" y="563"/>
                        <a:pt x="760" y="563"/>
                        <a:pt x="759" y="563"/>
                      </a:cubicBezTo>
                      <a:cubicBezTo>
                        <a:pt x="758" y="563"/>
                        <a:pt x="756" y="563"/>
                        <a:pt x="755" y="563"/>
                      </a:cubicBezTo>
                      <a:cubicBezTo>
                        <a:pt x="754" y="563"/>
                        <a:pt x="754" y="563"/>
                        <a:pt x="754" y="563"/>
                      </a:cubicBezTo>
                      <a:cubicBezTo>
                        <a:pt x="752" y="563"/>
                        <a:pt x="751" y="563"/>
                        <a:pt x="749" y="563"/>
                      </a:cubicBezTo>
                      <a:cubicBezTo>
                        <a:pt x="748" y="563"/>
                        <a:pt x="748" y="563"/>
                        <a:pt x="747" y="563"/>
                      </a:cubicBezTo>
                      <a:cubicBezTo>
                        <a:pt x="746" y="563"/>
                        <a:pt x="745" y="563"/>
                        <a:pt x="743" y="563"/>
                      </a:cubicBezTo>
                      <a:cubicBezTo>
                        <a:pt x="743" y="563"/>
                        <a:pt x="742" y="563"/>
                        <a:pt x="742" y="563"/>
                      </a:cubicBezTo>
                      <a:cubicBezTo>
                        <a:pt x="740" y="563"/>
                        <a:pt x="738" y="563"/>
                        <a:pt x="736" y="563"/>
                      </a:cubicBezTo>
                      <a:cubicBezTo>
                        <a:pt x="734" y="563"/>
                        <a:pt x="733" y="563"/>
                        <a:pt x="731" y="562"/>
                      </a:cubicBezTo>
                      <a:cubicBezTo>
                        <a:pt x="730" y="562"/>
                        <a:pt x="730" y="562"/>
                        <a:pt x="729" y="562"/>
                      </a:cubicBezTo>
                      <a:cubicBezTo>
                        <a:pt x="728" y="562"/>
                        <a:pt x="727" y="562"/>
                        <a:pt x="725" y="562"/>
                      </a:cubicBezTo>
                      <a:cubicBezTo>
                        <a:pt x="725" y="561"/>
                        <a:pt x="724" y="561"/>
                        <a:pt x="724" y="561"/>
                      </a:cubicBezTo>
                      <a:cubicBezTo>
                        <a:pt x="722" y="561"/>
                        <a:pt x="720" y="561"/>
                        <a:pt x="719" y="560"/>
                      </a:cubicBezTo>
                      <a:cubicBezTo>
                        <a:pt x="718" y="560"/>
                        <a:pt x="718" y="560"/>
                        <a:pt x="718" y="560"/>
                      </a:cubicBezTo>
                      <a:cubicBezTo>
                        <a:pt x="717" y="560"/>
                        <a:pt x="715" y="559"/>
                        <a:pt x="714" y="559"/>
                      </a:cubicBezTo>
                      <a:cubicBezTo>
                        <a:pt x="713" y="559"/>
                        <a:pt x="712" y="558"/>
                        <a:pt x="712" y="558"/>
                      </a:cubicBezTo>
                      <a:cubicBezTo>
                        <a:pt x="711" y="558"/>
                        <a:pt x="710" y="558"/>
                        <a:pt x="708" y="557"/>
                      </a:cubicBezTo>
                      <a:cubicBezTo>
                        <a:pt x="708" y="557"/>
                        <a:pt x="707" y="557"/>
                        <a:pt x="707" y="557"/>
                      </a:cubicBezTo>
                      <a:cubicBezTo>
                        <a:pt x="705" y="556"/>
                        <a:pt x="704" y="555"/>
                        <a:pt x="702" y="555"/>
                      </a:cubicBezTo>
                      <a:cubicBezTo>
                        <a:pt x="695" y="552"/>
                        <a:pt x="689" y="549"/>
                        <a:pt x="683" y="545"/>
                      </a:cubicBezTo>
                      <a:cubicBezTo>
                        <a:pt x="682" y="544"/>
                        <a:pt x="681" y="543"/>
                        <a:pt x="680" y="543"/>
                      </a:cubicBezTo>
                      <a:cubicBezTo>
                        <a:pt x="679" y="542"/>
                        <a:pt x="679" y="542"/>
                        <a:pt x="679" y="542"/>
                      </a:cubicBezTo>
                      <a:cubicBezTo>
                        <a:pt x="678" y="541"/>
                        <a:pt x="677" y="541"/>
                        <a:pt x="676" y="540"/>
                      </a:cubicBezTo>
                      <a:cubicBezTo>
                        <a:pt x="676" y="540"/>
                        <a:pt x="676" y="540"/>
                        <a:pt x="675" y="539"/>
                      </a:cubicBezTo>
                      <a:cubicBezTo>
                        <a:pt x="672" y="537"/>
                        <a:pt x="669" y="534"/>
                        <a:pt x="666" y="531"/>
                      </a:cubicBezTo>
                      <a:cubicBezTo>
                        <a:pt x="666" y="531"/>
                        <a:pt x="666" y="531"/>
                        <a:pt x="665" y="531"/>
                      </a:cubicBezTo>
                      <a:cubicBezTo>
                        <a:pt x="665" y="530"/>
                        <a:pt x="664" y="529"/>
                        <a:pt x="663" y="528"/>
                      </a:cubicBezTo>
                      <a:cubicBezTo>
                        <a:pt x="663" y="528"/>
                        <a:pt x="662" y="528"/>
                        <a:pt x="662" y="528"/>
                      </a:cubicBezTo>
                      <a:cubicBezTo>
                        <a:pt x="658" y="524"/>
                        <a:pt x="655" y="520"/>
                        <a:pt x="651" y="515"/>
                      </a:cubicBezTo>
                      <a:cubicBezTo>
                        <a:pt x="651" y="515"/>
                        <a:pt x="651" y="515"/>
                        <a:pt x="651" y="514"/>
                      </a:cubicBezTo>
                      <a:cubicBezTo>
                        <a:pt x="650" y="513"/>
                        <a:pt x="649" y="512"/>
                        <a:pt x="649" y="511"/>
                      </a:cubicBezTo>
                      <a:cubicBezTo>
                        <a:pt x="649" y="511"/>
                        <a:pt x="649" y="511"/>
                        <a:pt x="648" y="511"/>
                      </a:cubicBezTo>
                      <a:cubicBezTo>
                        <a:pt x="646" y="507"/>
                        <a:pt x="644" y="504"/>
                        <a:pt x="642" y="500"/>
                      </a:cubicBezTo>
                      <a:cubicBezTo>
                        <a:pt x="642" y="500"/>
                        <a:pt x="642" y="500"/>
                        <a:pt x="642" y="500"/>
                      </a:cubicBezTo>
                      <a:cubicBezTo>
                        <a:pt x="641" y="498"/>
                        <a:pt x="641" y="497"/>
                        <a:pt x="640" y="496"/>
                      </a:cubicBezTo>
                      <a:cubicBezTo>
                        <a:pt x="640" y="496"/>
                        <a:pt x="640" y="495"/>
                        <a:pt x="640" y="495"/>
                      </a:cubicBezTo>
                      <a:cubicBezTo>
                        <a:pt x="639" y="494"/>
                        <a:pt x="639" y="493"/>
                        <a:pt x="638" y="492"/>
                      </a:cubicBezTo>
                      <a:cubicBezTo>
                        <a:pt x="635" y="484"/>
                        <a:pt x="632" y="475"/>
                        <a:pt x="631" y="466"/>
                      </a:cubicBezTo>
                      <a:cubicBezTo>
                        <a:pt x="631" y="466"/>
                        <a:pt x="631" y="465"/>
                        <a:pt x="630" y="464"/>
                      </a:cubicBezTo>
                      <a:cubicBezTo>
                        <a:pt x="630" y="463"/>
                        <a:pt x="630" y="462"/>
                        <a:pt x="630" y="461"/>
                      </a:cubicBezTo>
                      <a:cubicBezTo>
                        <a:pt x="630" y="460"/>
                        <a:pt x="630" y="460"/>
                        <a:pt x="630" y="459"/>
                      </a:cubicBezTo>
                      <a:cubicBezTo>
                        <a:pt x="630" y="458"/>
                        <a:pt x="629" y="456"/>
                        <a:pt x="629" y="454"/>
                      </a:cubicBezTo>
                      <a:cubicBezTo>
                        <a:pt x="629" y="454"/>
                        <a:pt x="629" y="454"/>
                        <a:pt x="629" y="454"/>
                      </a:cubicBezTo>
                      <a:cubicBezTo>
                        <a:pt x="629" y="452"/>
                        <a:pt x="629" y="450"/>
                        <a:pt x="629" y="449"/>
                      </a:cubicBezTo>
                      <a:cubicBezTo>
                        <a:pt x="629" y="448"/>
                        <a:pt x="629" y="448"/>
                        <a:pt x="629" y="447"/>
                      </a:cubicBezTo>
                      <a:cubicBezTo>
                        <a:pt x="629" y="446"/>
                        <a:pt x="629" y="444"/>
                        <a:pt x="629" y="443"/>
                      </a:cubicBezTo>
                      <a:cubicBezTo>
                        <a:pt x="629" y="443"/>
                        <a:pt x="629" y="442"/>
                        <a:pt x="629" y="441"/>
                      </a:cubicBezTo>
                      <a:cubicBezTo>
                        <a:pt x="629" y="440"/>
                        <a:pt x="629" y="438"/>
                        <a:pt x="629" y="436"/>
                      </a:cubicBezTo>
                      <a:cubicBezTo>
                        <a:pt x="630" y="434"/>
                        <a:pt x="630" y="432"/>
                        <a:pt x="630" y="431"/>
                      </a:cubicBezTo>
                      <a:cubicBezTo>
                        <a:pt x="630" y="430"/>
                        <a:pt x="630" y="430"/>
                        <a:pt x="630" y="429"/>
                      </a:cubicBezTo>
                      <a:cubicBezTo>
                        <a:pt x="630" y="428"/>
                        <a:pt x="631" y="426"/>
                        <a:pt x="631" y="425"/>
                      </a:cubicBezTo>
                      <a:cubicBezTo>
                        <a:pt x="631" y="425"/>
                        <a:pt x="631" y="424"/>
                        <a:pt x="631" y="424"/>
                      </a:cubicBezTo>
                      <a:cubicBezTo>
                        <a:pt x="632" y="422"/>
                        <a:pt x="632" y="420"/>
                        <a:pt x="632" y="418"/>
                      </a:cubicBezTo>
                      <a:cubicBezTo>
                        <a:pt x="632" y="418"/>
                        <a:pt x="632" y="418"/>
                        <a:pt x="632" y="418"/>
                      </a:cubicBezTo>
                      <a:cubicBezTo>
                        <a:pt x="633" y="416"/>
                        <a:pt x="633" y="415"/>
                        <a:pt x="634" y="413"/>
                      </a:cubicBezTo>
                      <a:cubicBezTo>
                        <a:pt x="634" y="413"/>
                        <a:pt x="634" y="412"/>
                        <a:pt x="634" y="412"/>
                      </a:cubicBezTo>
                      <a:cubicBezTo>
                        <a:pt x="635" y="410"/>
                        <a:pt x="635" y="409"/>
                        <a:pt x="635" y="408"/>
                      </a:cubicBezTo>
                      <a:cubicBezTo>
                        <a:pt x="635" y="408"/>
                        <a:pt x="636" y="407"/>
                        <a:pt x="636" y="407"/>
                      </a:cubicBezTo>
                      <a:cubicBezTo>
                        <a:pt x="636" y="405"/>
                        <a:pt x="637" y="403"/>
                        <a:pt x="638" y="402"/>
                      </a:cubicBezTo>
                      <a:cubicBezTo>
                        <a:pt x="638" y="402"/>
                        <a:pt x="638" y="402"/>
                        <a:pt x="638" y="402"/>
                      </a:cubicBezTo>
                      <a:cubicBezTo>
                        <a:pt x="640" y="395"/>
                        <a:pt x="644" y="389"/>
                        <a:pt x="648" y="383"/>
                      </a:cubicBezTo>
                      <a:cubicBezTo>
                        <a:pt x="648" y="382"/>
                        <a:pt x="649" y="380"/>
                        <a:pt x="650" y="379"/>
                      </a:cubicBezTo>
                      <a:cubicBezTo>
                        <a:pt x="650" y="379"/>
                        <a:pt x="650" y="379"/>
                        <a:pt x="650" y="379"/>
                      </a:cubicBezTo>
                      <a:cubicBezTo>
                        <a:pt x="651" y="378"/>
                        <a:pt x="652" y="377"/>
                        <a:pt x="653" y="376"/>
                      </a:cubicBezTo>
                      <a:cubicBezTo>
                        <a:pt x="653" y="375"/>
                        <a:pt x="653" y="375"/>
                        <a:pt x="653" y="375"/>
                      </a:cubicBezTo>
                      <a:cubicBezTo>
                        <a:pt x="655" y="372"/>
                        <a:pt x="658" y="369"/>
                        <a:pt x="661" y="366"/>
                      </a:cubicBezTo>
                      <a:cubicBezTo>
                        <a:pt x="661" y="366"/>
                        <a:pt x="661" y="365"/>
                        <a:pt x="661" y="365"/>
                      </a:cubicBezTo>
                      <a:cubicBezTo>
                        <a:pt x="662" y="364"/>
                        <a:pt x="663" y="363"/>
                        <a:pt x="664" y="363"/>
                      </a:cubicBezTo>
                      <a:cubicBezTo>
                        <a:pt x="664" y="362"/>
                        <a:pt x="664" y="362"/>
                        <a:pt x="665" y="362"/>
                      </a:cubicBezTo>
                      <a:cubicBezTo>
                        <a:pt x="669" y="358"/>
                        <a:pt x="673" y="355"/>
                        <a:pt x="677" y="351"/>
                      </a:cubicBezTo>
                      <a:cubicBezTo>
                        <a:pt x="678" y="351"/>
                        <a:pt x="678" y="351"/>
                        <a:pt x="678" y="351"/>
                      </a:cubicBezTo>
                      <a:cubicBezTo>
                        <a:pt x="679" y="350"/>
                        <a:pt x="680" y="349"/>
                        <a:pt x="681" y="349"/>
                      </a:cubicBezTo>
                      <a:cubicBezTo>
                        <a:pt x="681" y="348"/>
                        <a:pt x="682" y="348"/>
                        <a:pt x="682" y="348"/>
                      </a:cubicBezTo>
                      <a:cubicBezTo>
                        <a:pt x="685" y="346"/>
                        <a:pt x="689" y="344"/>
                        <a:pt x="692" y="342"/>
                      </a:cubicBezTo>
                      <a:cubicBezTo>
                        <a:pt x="693" y="342"/>
                        <a:pt x="693" y="342"/>
                        <a:pt x="693" y="342"/>
                      </a:cubicBezTo>
                      <a:cubicBezTo>
                        <a:pt x="694" y="341"/>
                        <a:pt x="695" y="341"/>
                        <a:pt x="696" y="340"/>
                      </a:cubicBezTo>
                      <a:cubicBezTo>
                        <a:pt x="697" y="340"/>
                        <a:pt x="697" y="340"/>
                        <a:pt x="697" y="340"/>
                      </a:cubicBezTo>
                      <a:cubicBezTo>
                        <a:pt x="698" y="339"/>
                        <a:pt x="700" y="339"/>
                        <a:pt x="701" y="338"/>
                      </a:cubicBezTo>
                      <a:cubicBezTo>
                        <a:pt x="707" y="335"/>
                        <a:pt x="714" y="333"/>
                        <a:pt x="721" y="331"/>
                      </a:cubicBezTo>
                      <a:cubicBezTo>
                        <a:pt x="723" y="331"/>
                        <a:pt x="725" y="331"/>
                        <a:pt x="726" y="331"/>
                      </a:cubicBezTo>
                      <a:cubicBezTo>
                        <a:pt x="727" y="330"/>
                        <a:pt x="727" y="330"/>
                        <a:pt x="728" y="330"/>
                      </a:cubicBezTo>
                      <a:cubicBezTo>
                        <a:pt x="729" y="330"/>
                        <a:pt x="730" y="330"/>
                        <a:pt x="732" y="330"/>
                      </a:cubicBezTo>
                      <a:cubicBezTo>
                        <a:pt x="732" y="330"/>
                        <a:pt x="733" y="330"/>
                        <a:pt x="733" y="330"/>
                      </a:cubicBezTo>
                      <a:cubicBezTo>
                        <a:pt x="735" y="329"/>
                        <a:pt x="736" y="329"/>
                        <a:pt x="738" y="329"/>
                      </a:cubicBezTo>
                      <a:cubicBezTo>
                        <a:pt x="738" y="329"/>
                        <a:pt x="738" y="329"/>
                        <a:pt x="739" y="329"/>
                      </a:cubicBezTo>
                      <a:cubicBezTo>
                        <a:pt x="740" y="329"/>
                        <a:pt x="742" y="329"/>
                        <a:pt x="744" y="329"/>
                      </a:cubicBezTo>
                      <a:cubicBezTo>
                        <a:pt x="744" y="329"/>
                        <a:pt x="745" y="329"/>
                        <a:pt x="745" y="329"/>
                      </a:cubicBezTo>
                      <a:cubicBezTo>
                        <a:pt x="747" y="329"/>
                        <a:pt x="748" y="329"/>
                        <a:pt x="749" y="329"/>
                      </a:cubicBezTo>
                      <a:cubicBezTo>
                        <a:pt x="750" y="329"/>
                        <a:pt x="750" y="329"/>
                        <a:pt x="751" y="329"/>
                      </a:cubicBezTo>
                      <a:cubicBezTo>
                        <a:pt x="753" y="329"/>
                        <a:pt x="755" y="329"/>
                        <a:pt x="756" y="329"/>
                      </a:cubicBezTo>
                      <a:cubicBezTo>
                        <a:pt x="758" y="329"/>
                        <a:pt x="760" y="330"/>
                        <a:pt x="762" y="330"/>
                      </a:cubicBezTo>
                      <a:cubicBezTo>
                        <a:pt x="762" y="330"/>
                        <a:pt x="763" y="330"/>
                        <a:pt x="763" y="330"/>
                      </a:cubicBezTo>
                      <a:cubicBezTo>
                        <a:pt x="765" y="330"/>
                        <a:pt x="766" y="330"/>
                        <a:pt x="767" y="331"/>
                      </a:cubicBezTo>
                      <a:cubicBezTo>
                        <a:pt x="768" y="331"/>
                        <a:pt x="768" y="331"/>
                        <a:pt x="769" y="331"/>
                      </a:cubicBezTo>
                      <a:cubicBezTo>
                        <a:pt x="771" y="331"/>
                        <a:pt x="772" y="332"/>
                        <a:pt x="774" y="332"/>
                      </a:cubicBezTo>
                      <a:cubicBezTo>
                        <a:pt x="774" y="332"/>
                        <a:pt x="774" y="332"/>
                        <a:pt x="775" y="332"/>
                      </a:cubicBezTo>
                      <a:cubicBezTo>
                        <a:pt x="776" y="333"/>
                        <a:pt x="778" y="333"/>
                        <a:pt x="779" y="333"/>
                      </a:cubicBezTo>
                      <a:cubicBezTo>
                        <a:pt x="780" y="334"/>
                        <a:pt x="780" y="334"/>
                        <a:pt x="781" y="334"/>
                      </a:cubicBezTo>
                      <a:cubicBezTo>
                        <a:pt x="782" y="334"/>
                        <a:pt x="783" y="335"/>
                        <a:pt x="784" y="335"/>
                      </a:cubicBezTo>
                      <a:cubicBezTo>
                        <a:pt x="785" y="335"/>
                        <a:pt x="785" y="335"/>
                        <a:pt x="786" y="336"/>
                      </a:cubicBezTo>
                      <a:cubicBezTo>
                        <a:pt x="787" y="336"/>
                        <a:pt x="789" y="337"/>
                        <a:pt x="791" y="337"/>
                      </a:cubicBezTo>
                      <a:cubicBezTo>
                        <a:pt x="797" y="340"/>
                        <a:pt x="804" y="344"/>
                        <a:pt x="810" y="347"/>
                      </a:cubicBezTo>
                      <a:cubicBezTo>
                        <a:pt x="811" y="348"/>
                        <a:pt x="812" y="349"/>
                        <a:pt x="813" y="350"/>
                      </a:cubicBezTo>
                      <a:cubicBezTo>
                        <a:pt x="813" y="350"/>
                        <a:pt x="813" y="350"/>
                        <a:pt x="814" y="350"/>
                      </a:cubicBezTo>
                      <a:cubicBezTo>
                        <a:pt x="815" y="351"/>
                        <a:pt x="816" y="352"/>
                        <a:pt x="817" y="352"/>
                      </a:cubicBezTo>
                      <a:cubicBezTo>
                        <a:pt x="817" y="353"/>
                        <a:pt x="817" y="353"/>
                        <a:pt x="817" y="353"/>
                      </a:cubicBezTo>
                      <a:cubicBezTo>
                        <a:pt x="821" y="355"/>
                        <a:pt x="824" y="358"/>
                        <a:pt x="827" y="361"/>
                      </a:cubicBezTo>
                      <a:cubicBezTo>
                        <a:pt x="827" y="361"/>
                        <a:pt x="827" y="361"/>
                        <a:pt x="827" y="361"/>
                      </a:cubicBezTo>
                      <a:cubicBezTo>
                        <a:pt x="828" y="362"/>
                        <a:pt x="829" y="363"/>
                        <a:pt x="830" y="364"/>
                      </a:cubicBezTo>
                      <a:cubicBezTo>
                        <a:pt x="830" y="364"/>
                        <a:pt x="830" y="364"/>
                        <a:pt x="831" y="364"/>
                      </a:cubicBezTo>
                      <a:cubicBezTo>
                        <a:pt x="834" y="368"/>
                        <a:pt x="838" y="373"/>
                        <a:pt x="841" y="377"/>
                      </a:cubicBezTo>
                      <a:cubicBezTo>
                        <a:pt x="841" y="377"/>
                        <a:pt x="842" y="378"/>
                        <a:pt x="842" y="378"/>
                      </a:cubicBezTo>
                      <a:cubicBezTo>
                        <a:pt x="842" y="379"/>
                        <a:pt x="843" y="380"/>
                        <a:pt x="844" y="381"/>
                      </a:cubicBezTo>
                      <a:cubicBezTo>
                        <a:pt x="844" y="381"/>
                        <a:pt x="844" y="381"/>
                        <a:pt x="844" y="382"/>
                      </a:cubicBezTo>
                      <a:cubicBezTo>
                        <a:pt x="847" y="385"/>
                        <a:pt x="849" y="389"/>
                        <a:pt x="851" y="392"/>
                      </a:cubicBezTo>
                      <a:cubicBezTo>
                        <a:pt x="851" y="392"/>
                        <a:pt x="851" y="393"/>
                        <a:pt x="851" y="393"/>
                      </a:cubicBezTo>
                      <a:cubicBezTo>
                        <a:pt x="851" y="394"/>
                        <a:pt x="852" y="395"/>
                        <a:pt x="852" y="396"/>
                      </a:cubicBezTo>
                      <a:cubicBezTo>
                        <a:pt x="853" y="396"/>
                        <a:pt x="853" y="397"/>
                        <a:pt x="853" y="397"/>
                      </a:cubicBezTo>
                      <a:cubicBezTo>
                        <a:pt x="853" y="398"/>
                        <a:pt x="854" y="399"/>
                        <a:pt x="854" y="401"/>
                      </a:cubicBezTo>
                      <a:cubicBezTo>
                        <a:pt x="857" y="407"/>
                        <a:pt x="859" y="414"/>
                        <a:pt x="861" y="421"/>
                      </a:cubicBezTo>
                      <a:cubicBezTo>
                        <a:pt x="861" y="423"/>
                        <a:pt x="862" y="424"/>
                        <a:pt x="862" y="426"/>
                      </a:cubicBezTo>
                      <a:cubicBezTo>
                        <a:pt x="862" y="427"/>
                        <a:pt x="862" y="427"/>
                        <a:pt x="862" y="428"/>
                      </a:cubicBezTo>
                      <a:cubicBezTo>
                        <a:pt x="862" y="429"/>
                        <a:pt x="863" y="430"/>
                        <a:pt x="863" y="431"/>
                      </a:cubicBezTo>
                      <a:cubicBezTo>
                        <a:pt x="863" y="432"/>
                        <a:pt x="863" y="433"/>
                        <a:pt x="863" y="433"/>
                      </a:cubicBezTo>
                      <a:cubicBezTo>
                        <a:pt x="863" y="435"/>
                        <a:pt x="863" y="436"/>
                        <a:pt x="863" y="438"/>
                      </a:cubicBezTo>
                      <a:cubicBezTo>
                        <a:pt x="863" y="438"/>
                        <a:pt x="863" y="438"/>
                        <a:pt x="863" y="438"/>
                      </a:cubicBezTo>
                      <a:cubicBezTo>
                        <a:pt x="863" y="440"/>
                        <a:pt x="864" y="442"/>
                        <a:pt x="864" y="444"/>
                      </a:cubicBezTo>
                      <a:lnTo>
                        <a:pt x="864" y="445"/>
                      </a:lnTo>
                      <a:cubicBezTo>
                        <a:pt x="864" y="447"/>
                        <a:pt x="864" y="448"/>
                        <a:pt x="864" y="449"/>
                      </a:cubicBezTo>
                      <a:cubicBezTo>
                        <a:pt x="864" y="450"/>
                        <a:pt x="864" y="450"/>
                        <a:pt x="864" y="451"/>
                      </a:cubicBezTo>
                      <a:cubicBezTo>
                        <a:pt x="863" y="453"/>
                        <a:pt x="863" y="454"/>
                        <a:pt x="863" y="456"/>
                      </a:cubicBezTo>
                      <a:cubicBezTo>
                        <a:pt x="863" y="458"/>
                        <a:pt x="863" y="460"/>
                        <a:pt x="863" y="462"/>
                      </a:cubicBezTo>
                      <a:close/>
                      <a:moveTo>
                        <a:pt x="942" y="498"/>
                      </a:moveTo>
                      <a:lnTo>
                        <a:pt x="948" y="429"/>
                      </a:lnTo>
                      <a:lnTo>
                        <a:pt x="908" y="425"/>
                      </a:lnTo>
                      <a:cubicBezTo>
                        <a:pt x="906" y="406"/>
                        <a:pt x="900" y="387"/>
                        <a:pt x="891" y="370"/>
                      </a:cubicBezTo>
                      <a:lnTo>
                        <a:pt x="922" y="344"/>
                      </a:lnTo>
                      <a:lnTo>
                        <a:pt x="877" y="291"/>
                      </a:lnTo>
                      <a:lnTo>
                        <a:pt x="846" y="317"/>
                      </a:lnTo>
                      <a:cubicBezTo>
                        <a:pt x="831" y="305"/>
                        <a:pt x="814" y="296"/>
                        <a:pt x="795" y="290"/>
                      </a:cubicBezTo>
                      <a:lnTo>
                        <a:pt x="798" y="250"/>
                      </a:lnTo>
                      <a:lnTo>
                        <a:pt x="729" y="244"/>
                      </a:lnTo>
                      <a:lnTo>
                        <a:pt x="725" y="284"/>
                      </a:lnTo>
                      <a:cubicBezTo>
                        <a:pt x="706" y="287"/>
                        <a:pt x="687" y="293"/>
                        <a:pt x="670" y="302"/>
                      </a:cubicBezTo>
                      <a:lnTo>
                        <a:pt x="644" y="271"/>
                      </a:lnTo>
                      <a:lnTo>
                        <a:pt x="591" y="316"/>
                      </a:lnTo>
                      <a:lnTo>
                        <a:pt x="617" y="346"/>
                      </a:lnTo>
                      <a:cubicBezTo>
                        <a:pt x="605" y="362"/>
                        <a:pt x="596" y="379"/>
                        <a:pt x="590" y="398"/>
                      </a:cubicBezTo>
                      <a:lnTo>
                        <a:pt x="550" y="394"/>
                      </a:lnTo>
                      <a:lnTo>
                        <a:pt x="544" y="464"/>
                      </a:lnTo>
                      <a:lnTo>
                        <a:pt x="584" y="467"/>
                      </a:lnTo>
                      <a:cubicBezTo>
                        <a:pt x="587" y="487"/>
                        <a:pt x="593" y="505"/>
                        <a:pt x="602" y="522"/>
                      </a:cubicBezTo>
                      <a:lnTo>
                        <a:pt x="571" y="548"/>
                      </a:lnTo>
                      <a:lnTo>
                        <a:pt x="616" y="601"/>
                      </a:lnTo>
                      <a:lnTo>
                        <a:pt x="647" y="575"/>
                      </a:lnTo>
                      <a:cubicBezTo>
                        <a:pt x="662" y="587"/>
                        <a:pt x="679" y="596"/>
                        <a:pt x="698" y="602"/>
                      </a:cubicBezTo>
                      <a:lnTo>
                        <a:pt x="694" y="642"/>
                      </a:lnTo>
                      <a:lnTo>
                        <a:pt x="764" y="648"/>
                      </a:lnTo>
                      <a:lnTo>
                        <a:pt x="767" y="608"/>
                      </a:lnTo>
                      <a:cubicBezTo>
                        <a:pt x="787" y="606"/>
                        <a:pt x="805" y="600"/>
                        <a:pt x="822" y="591"/>
                      </a:cubicBezTo>
                      <a:lnTo>
                        <a:pt x="848" y="621"/>
                      </a:lnTo>
                      <a:lnTo>
                        <a:pt x="901" y="577"/>
                      </a:lnTo>
                      <a:lnTo>
                        <a:pt x="876" y="546"/>
                      </a:lnTo>
                      <a:cubicBezTo>
                        <a:pt x="887" y="531"/>
                        <a:pt x="896" y="513"/>
                        <a:pt x="902" y="494"/>
                      </a:cubicBezTo>
                      <a:lnTo>
                        <a:pt x="942" y="49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85" name="Rectangle 14"/>
              <p:cNvSpPr>
                <a:spLocks noChangeArrowheads="1"/>
              </p:cNvSpPr>
              <p:nvPr>
                <p:custDataLst>
                  <p:tags r:id="rId27"/>
                </p:custDataLst>
              </p:nvPr>
            </p:nvSpPr>
            <p:spPr bwMode="auto">
              <a:xfrm>
                <a:off x="5581874" y="4613014"/>
                <a:ext cx="686726" cy="2705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 smtClean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PART </a:t>
                </a:r>
                <a:r>
                  <a:rPr lang="en-US" altLang="zh-CN" sz="1600" b="1" dirty="0" smtClean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4</a:t>
                </a:r>
                <a:endPara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86" name="TextBox 59"/>
              <p:cNvSpPr txBox="1">
                <a:spLocks noChangeArrowheads="1"/>
              </p:cNvSpPr>
              <p:nvPr>
                <p:custDataLst>
                  <p:tags r:id="rId28"/>
                </p:custDataLst>
              </p:nvPr>
            </p:nvSpPr>
            <p:spPr bwMode="auto">
              <a:xfrm>
                <a:off x="6566161" y="4535226"/>
                <a:ext cx="2654935" cy="82994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研究进度及时间安排</a:t>
                </a:r>
                <a:endPara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  <p:grpSp>
          <p:nvGrpSpPr>
            <p:cNvPr id="81" name="组合 80"/>
            <p:cNvGrpSpPr/>
            <p:nvPr/>
          </p:nvGrpSpPr>
          <p:grpSpPr>
            <a:xfrm flipH="1">
              <a:off x="6433491" y="4741665"/>
              <a:ext cx="4171535" cy="80892"/>
              <a:chOff x="2272062" y="2596259"/>
              <a:chExt cx="4173708" cy="80934"/>
            </a:xfrm>
          </p:grpSpPr>
          <p:cxnSp>
            <p:nvCxnSpPr>
              <p:cNvPr id="82" name="直接连接符 81"/>
              <p:cNvCxnSpPr/>
              <p:nvPr>
                <p:custDataLst>
                  <p:tags r:id="rId29"/>
                </p:custDataLst>
              </p:nvPr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83" name="矩形 82"/>
              <p:cNvSpPr/>
              <p:nvPr>
                <p:custDataLst>
                  <p:tags r:id="rId30"/>
                </p:custDataLst>
              </p:nvPr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00653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grpSp>
        <p:nvGrpSpPr>
          <p:cNvPr id="89" name="组合 88"/>
          <p:cNvGrpSpPr/>
          <p:nvPr>
            <p:custDataLst>
              <p:tags r:id="rId31"/>
            </p:custDataLst>
          </p:nvPr>
        </p:nvGrpSpPr>
        <p:grpSpPr>
          <a:xfrm>
            <a:off x="3803004" y="5373304"/>
            <a:ext cx="4890672" cy="578865"/>
            <a:chOff x="5714354" y="5108509"/>
            <a:chExt cx="4890672" cy="578865"/>
          </a:xfrm>
        </p:grpSpPr>
        <p:grpSp>
          <p:nvGrpSpPr>
            <p:cNvPr id="90" name="组合 89"/>
            <p:cNvGrpSpPr/>
            <p:nvPr/>
          </p:nvGrpSpPr>
          <p:grpSpPr>
            <a:xfrm>
              <a:off x="5714354" y="5108509"/>
              <a:ext cx="4752975" cy="576262"/>
              <a:chOff x="4753236" y="5238489"/>
              <a:chExt cx="4752975" cy="576262"/>
            </a:xfrm>
          </p:grpSpPr>
          <p:grpSp>
            <p:nvGrpSpPr>
              <p:cNvPr id="94" name="组合 25"/>
              <p:cNvGrpSpPr/>
              <p:nvPr/>
            </p:nvGrpSpPr>
            <p:grpSpPr bwMode="auto">
              <a:xfrm>
                <a:off x="4753236" y="5238489"/>
                <a:ext cx="576262" cy="576262"/>
                <a:chOff x="6170389" y="5747903"/>
                <a:chExt cx="576064" cy="576064"/>
              </a:xfrm>
            </p:grpSpPr>
            <p:sp>
              <p:nvSpPr>
                <p:cNvPr id="97" name="圆角矩形 14"/>
                <p:cNvSpPr>
                  <a:spLocks noChangeArrowheads="1"/>
                </p:cNvSpPr>
                <p:nvPr>
                  <p:custDataLst>
                    <p:tags r:id="rId32"/>
                  </p:custDataLst>
                </p:nvPr>
              </p:nvSpPr>
              <p:spPr bwMode="auto">
                <a:xfrm>
                  <a:off x="6170389" y="5747903"/>
                  <a:ext cx="576064" cy="576064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00653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>
                  <a:lvl1pPr>
                    <a:spcBef>
                      <a:spcPct val="20000"/>
                    </a:spcBef>
                    <a:buChar char="•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微软雅黑" panose="020B0503020204020204" charset="-122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000">
                      <a:solidFill>
                        <a:schemeClr val="accent1"/>
                      </a:solidFill>
                      <a:latin typeface="Arial" panose="020B0604020202020204" pitchFamily="34" charset="0"/>
                      <a:ea typeface="仿宋_GB2312" pitchFamily="1" charset="-122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fontAlgn="base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  <a:buFontTx/>
                    <a:buNone/>
                  </a:pPr>
                  <a:endParaRPr lang="zh-CN" altLang="en-US" sz="1800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98" name="Freeform 28"/>
                <p:cNvSpPr>
                  <a:spLocks noEditPoints="1"/>
                </p:cNvSpPr>
                <p:nvPr>
                  <p:custDataLst>
                    <p:tags r:id="rId33"/>
                  </p:custDataLst>
                </p:nvPr>
              </p:nvSpPr>
              <p:spPr bwMode="auto">
                <a:xfrm>
                  <a:off x="6293383" y="5910861"/>
                  <a:ext cx="295907" cy="250148"/>
                </a:xfrm>
                <a:custGeom>
                  <a:avLst/>
                  <a:gdLst>
                    <a:gd name="T0" fmla="*/ 2147483646 w 923"/>
                    <a:gd name="T1" fmla="*/ 0 h 771"/>
                    <a:gd name="T2" fmla="*/ 2147483646 w 923"/>
                    <a:gd name="T3" fmla="*/ 2147483646 h 771"/>
                    <a:gd name="T4" fmla="*/ 2147483646 w 923"/>
                    <a:gd name="T5" fmla="*/ 2147483646 h 771"/>
                    <a:gd name="T6" fmla="*/ 2147483646 w 923"/>
                    <a:gd name="T7" fmla="*/ 2147483646 h 771"/>
                    <a:gd name="T8" fmla="*/ 2147483646 w 923"/>
                    <a:gd name="T9" fmla="*/ 2147483646 h 771"/>
                    <a:gd name="T10" fmla="*/ 2147483646 w 923"/>
                    <a:gd name="T11" fmla="*/ 2147483646 h 771"/>
                    <a:gd name="T12" fmla="*/ 2147483646 w 923"/>
                    <a:gd name="T13" fmla="*/ 2147483646 h 771"/>
                    <a:gd name="T14" fmla="*/ 2147483646 w 923"/>
                    <a:gd name="T15" fmla="*/ 2147483646 h 771"/>
                    <a:gd name="T16" fmla="*/ 2147483646 w 923"/>
                    <a:gd name="T17" fmla="*/ 2147483646 h 771"/>
                    <a:gd name="T18" fmla="*/ 2147483646 w 923"/>
                    <a:gd name="T19" fmla="*/ 2147483646 h 771"/>
                    <a:gd name="T20" fmla="*/ 2147483646 w 923"/>
                    <a:gd name="T21" fmla="*/ 2147483646 h 771"/>
                    <a:gd name="T22" fmla="*/ 2147483646 w 923"/>
                    <a:gd name="T23" fmla="*/ 2147483646 h 771"/>
                    <a:gd name="T24" fmla="*/ 2147483646 w 923"/>
                    <a:gd name="T25" fmla="*/ 2147483646 h 771"/>
                    <a:gd name="T26" fmla="*/ 2147483646 w 923"/>
                    <a:gd name="T27" fmla="*/ 2147483646 h 771"/>
                    <a:gd name="T28" fmla="*/ 2147483646 w 923"/>
                    <a:gd name="T29" fmla="*/ 2147483646 h 771"/>
                    <a:gd name="T30" fmla="*/ 2147483646 w 923"/>
                    <a:gd name="T31" fmla="*/ 2147483646 h 771"/>
                    <a:gd name="T32" fmla="*/ 2147483646 w 923"/>
                    <a:gd name="T33" fmla="*/ 2147483646 h 771"/>
                    <a:gd name="T34" fmla="*/ 2147483646 w 923"/>
                    <a:gd name="T35" fmla="*/ 2147483646 h 771"/>
                    <a:gd name="T36" fmla="*/ 2147483646 w 923"/>
                    <a:gd name="T37" fmla="*/ 2147483646 h 771"/>
                    <a:gd name="T38" fmla="*/ 2147483646 w 923"/>
                    <a:gd name="T39" fmla="*/ 2147483646 h 771"/>
                    <a:gd name="T40" fmla="*/ 2147483646 w 923"/>
                    <a:gd name="T41" fmla="*/ 2147483646 h 771"/>
                    <a:gd name="T42" fmla="*/ 2147483646 w 923"/>
                    <a:gd name="T43" fmla="*/ 2147483646 h 771"/>
                    <a:gd name="T44" fmla="*/ 2147483646 w 923"/>
                    <a:gd name="T45" fmla="*/ 2147483646 h 771"/>
                    <a:gd name="T46" fmla="*/ 2147483646 w 923"/>
                    <a:gd name="T47" fmla="*/ 2147483646 h 771"/>
                    <a:gd name="T48" fmla="*/ 2147483646 w 923"/>
                    <a:gd name="T49" fmla="*/ 2147483646 h 771"/>
                    <a:gd name="T50" fmla="*/ 2147483646 w 923"/>
                    <a:gd name="T51" fmla="*/ 2147483646 h 771"/>
                    <a:gd name="T52" fmla="*/ 2147483646 w 923"/>
                    <a:gd name="T53" fmla="*/ 2147483646 h 771"/>
                    <a:gd name="T54" fmla="*/ 2147483646 w 923"/>
                    <a:gd name="T55" fmla="*/ 2147483646 h 771"/>
                    <a:gd name="T56" fmla="*/ 2147483646 w 923"/>
                    <a:gd name="T57" fmla="*/ 2147483646 h 771"/>
                    <a:gd name="T58" fmla="*/ 2147483646 w 923"/>
                    <a:gd name="T59" fmla="*/ 2147483646 h 771"/>
                    <a:gd name="T60" fmla="*/ 2147483646 w 923"/>
                    <a:gd name="T61" fmla="*/ 2147483646 h 771"/>
                    <a:gd name="T62" fmla="*/ 2147483646 w 923"/>
                    <a:gd name="T63" fmla="*/ 2147483646 h 771"/>
                    <a:gd name="T64" fmla="*/ 2147483646 w 923"/>
                    <a:gd name="T65" fmla="*/ 2147483646 h 771"/>
                    <a:gd name="T66" fmla="*/ 2147483646 w 923"/>
                    <a:gd name="T67" fmla="*/ 2147483646 h 771"/>
                    <a:gd name="T68" fmla="*/ 2147483646 w 923"/>
                    <a:gd name="T69" fmla="*/ 2147483646 h 771"/>
                    <a:gd name="T70" fmla="*/ 2147483646 w 923"/>
                    <a:gd name="T71" fmla="*/ 2147483646 h 771"/>
                    <a:gd name="T72" fmla="*/ 2147483646 w 923"/>
                    <a:gd name="T73" fmla="*/ 2147483646 h 771"/>
                    <a:gd name="T74" fmla="*/ 2147483646 w 923"/>
                    <a:gd name="T75" fmla="*/ 2147483646 h 771"/>
                    <a:gd name="T76" fmla="*/ 0 w 923"/>
                    <a:gd name="T77" fmla="*/ 2147483646 h 771"/>
                    <a:gd name="T78" fmla="*/ 2147483646 w 923"/>
                    <a:gd name="T79" fmla="*/ 2147483646 h 771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</a:gdLst>
                  <a:ahLst/>
                  <a:cxnLst>
                    <a:cxn ang="T80">
                      <a:pos x="T0" y="T1"/>
                    </a:cxn>
                    <a:cxn ang="T81">
                      <a:pos x="T2" y="T3"/>
                    </a:cxn>
                    <a:cxn ang="T82">
                      <a:pos x="T4" y="T5"/>
                    </a:cxn>
                    <a:cxn ang="T83">
                      <a:pos x="T6" y="T7"/>
                    </a:cxn>
                    <a:cxn ang="T84">
                      <a:pos x="T8" y="T9"/>
                    </a:cxn>
                    <a:cxn ang="T85">
                      <a:pos x="T10" y="T11"/>
                    </a:cxn>
                    <a:cxn ang="T86">
                      <a:pos x="T12" y="T13"/>
                    </a:cxn>
                    <a:cxn ang="T87">
                      <a:pos x="T14" y="T15"/>
                    </a:cxn>
                    <a:cxn ang="T88">
                      <a:pos x="T16" y="T17"/>
                    </a:cxn>
                    <a:cxn ang="T89">
                      <a:pos x="T18" y="T19"/>
                    </a:cxn>
                    <a:cxn ang="T90">
                      <a:pos x="T20" y="T21"/>
                    </a:cxn>
                    <a:cxn ang="T91">
                      <a:pos x="T22" y="T23"/>
                    </a:cxn>
                    <a:cxn ang="T92">
                      <a:pos x="T24" y="T25"/>
                    </a:cxn>
                    <a:cxn ang="T93">
                      <a:pos x="T26" y="T27"/>
                    </a:cxn>
                    <a:cxn ang="T94">
                      <a:pos x="T28" y="T29"/>
                    </a:cxn>
                    <a:cxn ang="T95">
                      <a:pos x="T30" y="T31"/>
                    </a:cxn>
                    <a:cxn ang="T96">
                      <a:pos x="T32" y="T33"/>
                    </a:cxn>
                    <a:cxn ang="T97">
                      <a:pos x="T34" y="T35"/>
                    </a:cxn>
                    <a:cxn ang="T98">
                      <a:pos x="T36" y="T37"/>
                    </a:cxn>
                    <a:cxn ang="T99">
                      <a:pos x="T38" y="T39"/>
                    </a:cxn>
                    <a:cxn ang="T100">
                      <a:pos x="T40" y="T41"/>
                    </a:cxn>
                    <a:cxn ang="T101">
                      <a:pos x="T42" y="T43"/>
                    </a:cxn>
                    <a:cxn ang="T102">
                      <a:pos x="T44" y="T45"/>
                    </a:cxn>
                    <a:cxn ang="T103">
                      <a:pos x="T46" y="T47"/>
                    </a:cxn>
                    <a:cxn ang="T104">
                      <a:pos x="T48" y="T49"/>
                    </a:cxn>
                    <a:cxn ang="T105">
                      <a:pos x="T50" y="T51"/>
                    </a:cxn>
                    <a:cxn ang="T106">
                      <a:pos x="T52" y="T53"/>
                    </a:cxn>
                    <a:cxn ang="T107">
                      <a:pos x="T54" y="T55"/>
                    </a:cxn>
                    <a:cxn ang="T108">
                      <a:pos x="T56" y="T57"/>
                    </a:cxn>
                    <a:cxn ang="T109">
                      <a:pos x="T58" y="T59"/>
                    </a:cxn>
                    <a:cxn ang="T110">
                      <a:pos x="T60" y="T61"/>
                    </a:cxn>
                    <a:cxn ang="T111">
                      <a:pos x="T62" y="T63"/>
                    </a:cxn>
                    <a:cxn ang="T112">
                      <a:pos x="T64" y="T65"/>
                    </a:cxn>
                    <a:cxn ang="T113">
                      <a:pos x="T66" y="T67"/>
                    </a:cxn>
                    <a:cxn ang="T114">
                      <a:pos x="T68" y="T69"/>
                    </a:cxn>
                    <a:cxn ang="T115">
                      <a:pos x="T70" y="T71"/>
                    </a:cxn>
                    <a:cxn ang="T116">
                      <a:pos x="T72" y="T73"/>
                    </a:cxn>
                    <a:cxn ang="T117">
                      <a:pos x="T74" y="T75"/>
                    </a:cxn>
                    <a:cxn ang="T118">
                      <a:pos x="T76" y="T77"/>
                    </a:cxn>
                    <a:cxn ang="T119">
                      <a:pos x="T78" y="T79"/>
                    </a:cxn>
                  </a:cxnLst>
                  <a:rect l="0" t="0" r="r" b="b"/>
                  <a:pathLst>
                    <a:path w="923" h="771">
                      <a:moveTo>
                        <a:pt x="303" y="0"/>
                      </a:moveTo>
                      <a:lnTo>
                        <a:pt x="819" y="0"/>
                      </a:lnTo>
                      <a:cubicBezTo>
                        <a:pt x="848" y="0"/>
                        <a:pt x="873" y="12"/>
                        <a:pt x="892" y="31"/>
                      </a:cubicBezTo>
                      <a:cubicBezTo>
                        <a:pt x="911" y="50"/>
                        <a:pt x="923" y="76"/>
                        <a:pt x="923" y="104"/>
                      </a:cubicBezTo>
                      <a:lnTo>
                        <a:pt x="923" y="313"/>
                      </a:lnTo>
                      <a:cubicBezTo>
                        <a:pt x="923" y="341"/>
                        <a:pt x="911" y="367"/>
                        <a:pt x="892" y="386"/>
                      </a:cubicBezTo>
                      <a:cubicBezTo>
                        <a:pt x="873" y="405"/>
                        <a:pt x="848" y="416"/>
                        <a:pt x="819" y="416"/>
                      </a:cubicBezTo>
                      <a:lnTo>
                        <a:pt x="737" y="416"/>
                      </a:lnTo>
                      <a:lnTo>
                        <a:pt x="626" y="553"/>
                      </a:lnTo>
                      <a:lnTo>
                        <a:pt x="584" y="605"/>
                      </a:lnTo>
                      <a:lnTo>
                        <a:pt x="584" y="537"/>
                      </a:lnTo>
                      <a:lnTo>
                        <a:pt x="584" y="416"/>
                      </a:lnTo>
                      <a:lnTo>
                        <a:pt x="494" y="416"/>
                      </a:lnTo>
                      <a:cubicBezTo>
                        <a:pt x="499" y="401"/>
                        <a:pt x="502" y="385"/>
                        <a:pt x="502" y="368"/>
                      </a:cubicBezTo>
                      <a:lnTo>
                        <a:pt x="608" y="368"/>
                      </a:lnTo>
                      <a:lnTo>
                        <a:pt x="632" y="368"/>
                      </a:lnTo>
                      <a:lnTo>
                        <a:pt x="632" y="392"/>
                      </a:lnTo>
                      <a:lnTo>
                        <a:pt x="632" y="470"/>
                      </a:lnTo>
                      <a:lnTo>
                        <a:pt x="707" y="377"/>
                      </a:lnTo>
                      <a:lnTo>
                        <a:pt x="714" y="368"/>
                      </a:lnTo>
                      <a:lnTo>
                        <a:pt x="726" y="368"/>
                      </a:lnTo>
                      <a:lnTo>
                        <a:pt x="819" y="368"/>
                      </a:lnTo>
                      <a:cubicBezTo>
                        <a:pt x="834" y="368"/>
                        <a:pt x="848" y="362"/>
                        <a:pt x="858" y="352"/>
                      </a:cubicBezTo>
                      <a:cubicBezTo>
                        <a:pt x="868" y="342"/>
                        <a:pt x="875" y="328"/>
                        <a:pt x="875" y="313"/>
                      </a:cubicBezTo>
                      <a:lnTo>
                        <a:pt x="875" y="104"/>
                      </a:lnTo>
                      <a:cubicBezTo>
                        <a:pt x="875" y="89"/>
                        <a:pt x="868" y="75"/>
                        <a:pt x="858" y="65"/>
                      </a:cubicBezTo>
                      <a:cubicBezTo>
                        <a:pt x="848" y="55"/>
                        <a:pt x="834" y="48"/>
                        <a:pt x="819" y="48"/>
                      </a:cubicBezTo>
                      <a:lnTo>
                        <a:pt x="303" y="48"/>
                      </a:lnTo>
                      <a:cubicBezTo>
                        <a:pt x="288" y="48"/>
                        <a:pt x="274" y="55"/>
                        <a:pt x="264" y="65"/>
                      </a:cubicBezTo>
                      <a:cubicBezTo>
                        <a:pt x="253" y="75"/>
                        <a:pt x="247" y="89"/>
                        <a:pt x="247" y="104"/>
                      </a:cubicBezTo>
                      <a:lnTo>
                        <a:pt x="247" y="293"/>
                      </a:lnTo>
                      <a:cubicBezTo>
                        <a:pt x="235" y="311"/>
                        <a:pt x="228" y="333"/>
                        <a:pt x="226" y="356"/>
                      </a:cubicBezTo>
                      <a:cubicBezTo>
                        <a:pt x="219" y="347"/>
                        <a:pt x="210" y="338"/>
                        <a:pt x="201" y="332"/>
                      </a:cubicBezTo>
                      <a:cubicBezTo>
                        <a:pt x="200" y="325"/>
                        <a:pt x="199" y="319"/>
                        <a:pt x="199" y="313"/>
                      </a:cubicBezTo>
                      <a:lnTo>
                        <a:pt x="199" y="104"/>
                      </a:lnTo>
                      <a:cubicBezTo>
                        <a:pt x="199" y="76"/>
                        <a:pt x="211" y="50"/>
                        <a:pt x="230" y="31"/>
                      </a:cubicBezTo>
                      <a:cubicBezTo>
                        <a:pt x="248" y="12"/>
                        <a:pt x="274" y="0"/>
                        <a:pt x="303" y="0"/>
                      </a:cubicBezTo>
                      <a:close/>
                      <a:moveTo>
                        <a:pt x="130" y="344"/>
                      </a:moveTo>
                      <a:lnTo>
                        <a:pt x="130" y="344"/>
                      </a:lnTo>
                      <a:cubicBezTo>
                        <a:pt x="83" y="344"/>
                        <a:pt x="45" y="382"/>
                        <a:pt x="45" y="429"/>
                      </a:cubicBezTo>
                      <a:cubicBezTo>
                        <a:pt x="45" y="476"/>
                        <a:pt x="83" y="514"/>
                        <a:pt x="130" y="514"/>
                      </a:cubicBezTo>
                      <a:cubicBezTo>
                        <a:pt x="177" y="514"/>
                        <a:pt x="215" y="476"/>
                        <a:pt x="215" y="429"/>
                      </a:cubicBezTo>
                      <a:cubicBezTo>
                        <a:pt x="215" y="382"/>
                        <a:pt x="177" y="344"/>
                        <a:pt x="130" y="344"/>
                      </a:cubicBezTo>
                      <a:close/>
                      <a:moveTo>
                        <a:pt x="364" y="265"/>
                      </a:moveTo>
                      <a:lnTo>
                        <a:pt x="364" y="265"/>
                      </a:lnTo>
                      <a:cubicBezTo>
                        <a:pt x="307" y="265"/>
                        <a:pt x="261" y="311"/>
                        <a:pt x="261" y="368"/>
                      </a:cubicBezTo>
                      <a:cubicBezTo>
                        <a:pt x="261" y="425"/>
                        <a:pt x="307" y="471"/>
                        <a:pt x="364" y="471"/>
                      </a:cubicBezTo>
                      <a:cubicBezTo>
                        <a:pt x="420" y="471"/>
                        <a:pt x="466" y="425"/>
                        <a:pt x="466" y="368"/>
                      </a:cubicBezTo>
                      <a:cubicBezTo>
                        <a:pt x="466" y="311"/>
                        <a:pt x="420" y="265"/>
                        <a:pt x="364" y="265"/>
                      </a:cubicBezTo>
                      <a:close/>
                      <a:moveTo>
                        <a:pt x="274" y="748"/>
                      </a:moveTo>
                      <a:lnTo>
                        <a:pt x="274" y="748"/>
                      </a:lnTo>
                      <a:lnTo>
                        <a:pt x="274" y="601"/>
                      </a:lnTo>
                      <a:lnTo>
                        <a:pt x="285" y="601"/>
                      </a:lnTo>
                      <a:lnTo>
                        <a:pt x="285" y="748"/>
                      </a:lnTo>
                      <a:lnTo>
                        <a:pt x="285" y="771"/>
                      </a:lnTo>
                      <a:lnTo>
                        <a:pt x="446" y="771"/>
                      </a:lnTo>
                      <a:lnTo>
                        <a:pt x="446" y="748"/>
                      </a:lnTo>
                      <a:lnTo>
                        <a:pt x="446" y="601"/>
                      </a:lnTo>
                      <a:lnTo>
                        <a:pt x="457" y="601"/>
                      </a:lnTo>
                      <a:lnTo>
                        <a:pt x="457" y="748"/>
                      </a:lnTo>
                      <a:lnTo>
                        <a:pt x="522" y="748"/>
                      </a:lnTo>
                      <a:lnTo>
                        <a:pt x="522" y="548"/>
                      </a:lnTo>
                      <a:cubicBezTo>
                        <a:pt x="522" y="512"/>
                        <a:pt x="493" y="483"/>
                        <a:pt x="458" y="483"/>
                      </a:cubicBezTo>
                      <a:cubicBezTo>
                        <a:pt x="262" y="483"/>
                        <a:pt x="468" y="483"/>
                        <a:pt x="271" y="483"/>
                      </a:cubicBezTo>
                      <a:cubicBezTo>
                        <a:pt x="236" y="483"/>
                        <a:pt x="207" y="512"/>
                        <a:pt x="207" y="548"/>
                      </a:cubicBezTo>
                      <a:lnTo>
                        <a:pt x="207" y="748"/>
                      </a:lnTo>
                      <a:cubicBezTo>
                        <a:pt x="218" y="748"/>
                        <a:pt x="245" y="748"/>
                        <a:pt x="274" y="748"/>
                      </a:cubicBezTo>
                      <a:close/>
                      <a:moveTo>
                        <a:pt x="55" y="743"/>
                      </a:moveTo>
                      <a:lnTo>
                        <a:pt x="55" y="743"/>
                      </a:lnTo>
                      <a:lnTo>
                        <a:pt x="55" y="622"/>
                      </a:lnTo>
                      <a:lnTo>
                        <a:pt x="65" y="622"/>
                      </a:lnTo>
                      <a:lnTo>
                        <a:pt x="65" y="743"/>
                      </a:lnTo>
                      <a:lnTo>
                        <a:pt x="65" y="757"/>
                      </a:lnTo>
                      <a:lnTo>
                        <a:pt x="174" y="757"/>
                      </a:lnTo>
                      <a:lnTo>
                        <a:pt x="174" y="548"/>
                      </a:lnTo>
                      <a:cubicBezTo>
                        <a:pt x="174" y="540"/>
                        <a:pt x="175" y="532"/>
                        <a:pt x="177" y="524"/>
                      </a:cubicBezTo>
                      <a:lnTo>
                        <a:pt x="53" y="524"/>
                      </a:lnTo>
                      <a:cubicBezTo>
                        <a:pt x="24" y="524"/>
                        <a:pt x="0" y="548"/>
                        <a:pt x="0" y="577"/>
                      </a:cubicBezTo>
                      <a:lnTo>
                        <a:pt x="0" y="743"/>
                      </a:lnTo>
                      <a:cubicBezTo>
                        <a:pt x="10" y="743"/>
                        <a:pt x="32" y="743"/>
                        <a:pt x="55" y="74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eaLnBrk="0" fontAlgn="base" hangingPunct="0">
                    <a:lnSpc>
                      <a:spcPct val="12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宋体" panose="02010600030101010101" pitchFamily="2" charset="-122"/>
                  </a:endParaRPr>
                </a:p>
              </p:txBody>
            </p:sp>
          </p:grpSp>
          <p:sp>
            <p:nvSpPr>
              <p:cNvPr id="95" name="Rectangle 14"/>
              <p:cNvSpPr>
                <a:spLocks noChangeArrowheads="1"/>
              </p:cNvSpPr>
              <p:nvPr>
                <p:custDataLst>
                  <p:tags r:id="rId34"/>
                </p:custDataLst>
              </p:nvPr>
            </p:nvSpPr>
            <p:spPr bwMode="auto">
              <a:xfrm>
                <a:off x="5581874" y="5405176"/>
                <a:ext cx="686726" cy="2705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sz="1600" b="1" dirty="0" smtClean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PART </a:t>
                </a:r>
                <a:r>
                  <a:rPr lang="en-US" altLang="zh-CN" sz="1600" b="1" dirty="0" smtClean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5</a:t>
                </a:r>
                <a:endParaRPr lang="zh-CN" altLang="en-US" sz="1800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96" name="TextBox 59"/>
              <p:cNvSpPr txBox="1">
                <a:spLocks noChangeArrowheads="1"/>
              </p:cNvSpPr>
              <p:nvPr>
                <p:custDataLst>
                  <p:tags r:id="rId35"/>
                </p:custDataLst>
              </p:nvPr>
            </p:nvSpPr>
            <p:spPr bwMode="auto">
              <a:xfrm>
                <a:off x="6566161" y="5309926"/>
                <a:ext cx="2940050" cy="4603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1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buFontTx/>
                  <a:buNone/>
                </a:pPr>
                <a:r>
                  <a:rPr lang="zh-CN" altLang="en-US" b="1" dirty="0">
                    <a:solidFill>
                      <a:srgbClr val="313D5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经费预算</a:t>
                </a:r>
                <a:endPara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  <p:grpSp>
          <p:nvGrpSpPr>
            <p:cNvPr id="91" name="组合 90"/>
            <p:cNvGrpSpPr/>
            <p:nvPr/>
          </p:nvGrpSpPr>
          <p:grpSpPr>
            <a:xfrm flipH="1">
              <a:off x="6433491" y="5606482"/>
              <a:ext cx="4171535" cy="80892"/>
              <a:chOff x="2272062" y="2596259"/>
              <a:chExt cx="4173708" cy="80934"/>
            </a:xfrm>
          </p:grpSpPr>
          <p:cxnSp>
            <p:nvCxnSpPr>
              <p:cNvPr id="92" name="直接连接符 91"/>
              <p:cNvCxnSpPr/>
              <p:nvPr>
                <p:custDataLst>
                  <p:tags r:id="rId36"/>
                </p:custDataLst>
              </p:nvPr>
            </p:nvCxnSpPr>
            <p:spPr>
              <a:xfrm>
                <a:off x="2272062" y="2672770"/>
                <a:ext cx="4158716" cy="0"/>
              </a:xfrm>
              <a:prstGeom prst="line">
                <a:avLst/>
              </a:prstGeom>
              <a:noFill/>
              <a:ln w="19050" cap="flat" cmpd="sng" algn="ctr">
                <a:solidFill>
                  <a:sysClr val="window" lastClr="FFFFFF">
                    <a:lumMod val="75000"/>
                  </a:sysClr>
                </a:solidFill>
                <a:prstDash val="solid"/>
                <a:miter lim="800000"/>
              </a:ln>
              <a:effectLst/>
            </p:spPr>
          </p:cxnSp>
          <p:sp>
            <p:nvSpPr>
              <p:cNvPr id="93" name="矩形 92"/>
              <p:cNvSpPr/>
              <p:nvPr>
                <p:custDataLst>
                  <p:tags r:id="rId37"/>
                </p:custDataLst>
              </p:nvPr>
            </p:nvSpPr>
            <p:spPr>
              <a:xfrm>
                <a:off x="5494740" y="2596259"/>
                <a:ext cx="951030" cy="80934"/>
              </a:xfrm>
              <a:prstGeom prst="rect">
                <a:avLst/>
              </a:prstGeom>
              <a:solidFill>
                <a:srgbClr val="00653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3765">
                  <a:lnSpc>
                    <a:spcPct val="120000"/>
                  </a:lnSpc>
                  <a:defRPr/>
                </a:pPr>
                <a:endParaRPr lang="zh-CN" altLang="en-US" sz="1800" kern="0">
                  <a:solidFill>
                    <a:srgbClr val="313D51"/>
                  </a:solidFill>
                  <a:latin typeface="Calibri" panose="020F0502020204030204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6385806" y="1112429"/>
            <a:ext cx="3144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https://www.ypppt.com/</a:t>
            </a:r>
            <a:endParaRPr lang="zh-CN" alt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一、选题背景及意义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310248" y="2113337"/>
            <a:ext cx="2619375" cy="4326890"/>
            <a:chOff x="1474030" y="1802903"/>
            <a:chExt cx="2935453" cy="4849012"/>
          </a:xfrm>
        </p:grpSpPr>
        <p:sp>
          <p:nvSpPr>
            <p:cNvPr id="31" name="Rectangle 24"/>
            <p:cNvSpPr>
              <a:spLocks noChangeArrowheads="1"/>
            </p:cNvSpPr>
            <p:nvPr/>
          </p:nvSpPr>
          <p:spPr bwMode="auto">
            <a:xfrm>
              <a:off x="1474030" y="1802903"/>
              <a:ext cx="2935453" cy="484901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innerShdw blurRad="76200">
                <a:prstClr val="black"/>
              </a:innerShdw>
            </a:effectLst>
          </p:spPr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zh-CN"/>
            </a:p>
          </p:txBody>
        </p:sp>
        <p:sp>
          <p:nvSpPr>
            <p:cNvPr id="32" name="Freeform 25"/>
            <p:cNvSpPr/>
            <p:nvPr/>
          </p:nvSpPr>
          <p:spPr bwMode="auto">
            <a:xfrm>
              <a:off x="1474030" y="1802903"/>
              <a:ext cx="1139938" cy="1334560"/>
            </a:xfrm>
            <a:custGeom>
              <a:avLst/>
              <a:gdLst>
                <a:gd name="T0" fmla="*/ 64 w 64"/>
                <a:gd name="T1" fmla="*/ 21 h 75"/>
                <a:gd name="T2" fmla="*/ 59 w 64"/>
                <a:gd name="T3" fmla="*/ 0 h 75"/>
                <a:gd name="T4" fmla="*/ 0 w 64"/>
                <a:gd name="T5" fmla="*/ 0 h 75"/>
                <a:gd name="T6" fmla="*/ 0 w 64"/>
                <a:gd name="T7" fmla="*/ 74 h 75"/>
                <a:gd name="T8" fmla="*/ 10 w 64"/>
                <a:gd name="T9" fmla="*/ 75 h 75"/>
                <a:gd name="T10" fmla="*/ 64 w 64"/>
                <a:gd name="T11" fmla="*/ 2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75">
                  <a:moveTo>
                    <a:pt x="64" y="21"/>
                  </a:moveTo>
                  <a:cubicBezTo>
                    <a:pt x="64" y="14"/>
                    <a:pt x="62" y="7"/>
                    <a:pt x="5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3" y="75"/>
                    <a:pt x="7" y="75"/>
                    <a:pt x="10" y="75"/>
                  </a:cubicBezTo>
                  <a:cubicBezTo>
                    <a:pt x="40" y="75"/>
                    <a:pt x="64" y="51"/>
                    <a:pt x="64" y="21"/>
                  </a:cubicBezTo>
                  <a:close/>
                </a:path>
              </a:pathLst>
            </a:custGeom>
            <a:solidFill>
              <a:srgbClr val="006534"/>
            </a:solidFill>
            <a:ln>
              <a:noFill/>
            </a:ln>
            <a:effectLst>
              <a:outerShdw blurRad="38100" dist="38100" dir="2700000" algn="tl" rotWithShape="0">
                <a:prstClr val="black">
                  <a:alpha val="43000"/>
                </a:prstClr>
              </a:outerShdw>
            </a:effectLst>
          </p:spPr>
          <p:txBody>
            <a:bodyPr/>
            <a:lstStyle/>
            <a:p>
              <a:pPr fontAlgn="auto">
                <a:lnSpc>
                  <a:spcPct val="120000"/>
                </a:lnSpc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33" name="TextBox 18"/>
            <p:cNvSpPr txBox="1"/>
            <p:nvPr/>
          </p:nvSpPr>
          <p:spPr>
            <a:xfrm>
              <a:off x="1696039" y="2045551"/>
              <a:ext cx="945313" cy="78568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Rockwell" pitchFamily="18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Rockwell" pitchFamily="18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Rockwell" pitchFamily="18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Rockwell" pitchFamily="18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Rockwell" pitchFamily="18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Rockwell" pitchFamily="18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Rockwell" pitchFamily="18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Rockwell" pitchFamily="18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Rockwell" pitchFamily="18" charset="0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3600" dirty="0" smtClean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01</a:t>
              </a:r>
              <a:endParaRPr lang="en-US" altLang="zh-CN" sz="36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607478" y="4235411"/>
              <a:ext cx="2668885" cy="2333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+mn-ea"/>
                </a:rPr>
                <a:t>随着社会经济发展和生活水平提升，食品安全备受瞩目，食用农产品质量直接影响消费者健康。但频发的安全问题损害市场信任。传统农产品溯源系统存弊端，难以以满足需求。农产品供应链复杂，包含多参与者和数据，安全监督和可追溯性挑战大。</a:t>
              </a:r>
              <a:endParaRPr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>
                <a:lnSpc>
                  <a:spcPct val="120000"/>
                </a:lnSpc>
              </a:pPr>
              <a:endPara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35" name="组合 216"/>
            <p:cNvGrpSpPr/>
            <p:nvPr/>
          </p:nvGrpSpPr>
          <p:grpSpPr bwMode="auto">
            <a:xfrm>
              <a:off x="3419075" y="2282206"/>
              <a:ext cx="614951" cy="465338"/>
              <a:chOff x="3192968" y="2571029"/>
              <a:chExt cx="1012825" cy="766763"/>
            </a:xfrm>
            <a:solidFill>
              <a:srgbClr val="0B2C4F"/>
            </a:solidFill>
            <a:effectLst>
              <a:outerShdw blurRad="38100" sx="101000" sy="101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36" name="Freeform 74"/>
              <p:cNvSpPr>
                <a:spLocks noEditPoints="1"/>
              </p:cNvSpPr>
              <p:nvPr/>
            </p:nvSpPr>
            <p:spPr bwMode="auto">
              <a:xfrm>
                <a:off x="3484175" y="3081969"/>
                <a:ext cx="649932" cy="240826"/>
              </a:xfrm>
              <a:custGeom>
                <a:avLst/>
                <a:gdLst>
                  <a:gd name="T0" fmla="*/ 0 w 173"/>
                  <a:gd name="T1" fmla="*/ 12 h 64"/>
                  <a:gd name="T2" fmla="*/ 0 w 173"/>
                  <a:gd name="T3" fmla="*/ 52 h 64"/>
                  <a:gd name="T4" fmla="*/ 12 w 173"/>
                  <a:gd name="T5" fmla="*/ 64 h 64"/>
                  <a:gd name="T6" fmla="*/ 173 w 173"/>
                  <a:gd name="T7" fmla="*/ 64 h 64"/>
                  <a:gd name="T8" fmla="*/ 173 w 173"/>
                  <a:gd name="T9" fmla="*/ 54 h 64"/>
                  <a:gd name="T10" fmla="*/ 162 w 173"/>
                  <a:gd name="T11" fmla="*/ 54 h 64"/>
                  <a:gd name="T12" fmla="*/ 159 w 173"/>
                  <a:gd name="T13" fmla="*/ 34 h 64"/>
                  <a:gd name="T14" fmla="*/ 164 w 173"/>
                  <a:gd name="T15" fmla="*/ 10 h 64"/>
                  <a:gd name="T16" fmla="*/ 173 w 173"/>
                  <a:gd name="T17" fmla="*/ 10 h 64"/>
                  <a:gd name="T18" fmla="*/ 173 w 173"/>
                  <a:gd name="T19" fmla="*/ 0 h 64"/>
                  <a:gd name="T20" fmla="*/ 12 w 173"/>
                  <a:gd name="T21" fmla="*/ 0 h 64"/>
                  <a:gd name="T22" fmla="*/ 0 w 173"/>
                  <a:gd name="T23" fmla="*/ 12 h 64"/>
                  <a:gd name="T24" fmla="*/ 150 w 173"/>
                  <a:gd name="T25" fmla="*/ 21 h 64"/>
                  <a:gd name="T26" fmla="*/ 149 w 173"/>
                  <a:gd name="T27" fmla="*/ 30 h 64"/>
                  <a:gd name="T28" fmla="*/ 25 w 173"/>
                  <a:gd name="T29" fmla="*/ 30 h 64"/>
                  <a:gd name="T30" fmla="*/ 25 w 173"/>
                  <a:gd name="T31" fmla="*/ 34 h 64"/>
                  <a:gd name="T32" fmla="*/ 149 w 173"/>
                  <a:gd name="T33" fmla="*/ 34 h 64"/>
                  <a:gd name="T34" fmla="*/ 150 w 173"/>
                  <a:gd name="T35" fmla="*/ 43 h 64"/>
                  <a:gd name="T36" fmla="*/ 26 w 173"/>
                  <a:gd name="T37" fmla="*/ 43 h 64"/>
                  <a:gd name="T38" fmla="*/ 26 w 173"/>
                  <a:gd name="T39" fmla="*/ 47 h 64"/>
                  <a:gd name="T40" fmla="*/ 150 w 173"/>
                  <a:gd name="T41" fmla="*/ 47 h 64"/>
                  <a:gd name="T42" fmla="*/ 152 w 173"/>
                  <a:gd name="T43" fmla="*/ 54 h 64"/>
                  <a:gd name="T44" fmla="*/ 12 w 173"/>
                  <a:gd name="T45" fmla="*/ 54 h 64"/>
                  <a:gd name="T46" fmla="*/ 10 w 173"/>
                  <a:gd name="T47" fmla="*/ 52 h 64"/>
                  <a:gd name="T48" fmla="*/ 10 w 173"/>
                  <a:gd name="T49" fmla="*/ 12 h 64"/>
                  <a:gd name="T50" fmla="*/ 12 w 173"/>
                  <a:gd name="T51" fmla="*/ 10 h 64"/>
                  <a:gd name="T52" fmla="*/ 153 w 173"/>
                  <a:gd name="T53" fmla="*/ 10 h 64"/>
                  <a:gd name="T54" fmla="*/ 151 w 173"/>
                  <a:gd name="T55" fmla="*/ 17 h 64"/>
                  <a:gd name="T56" fmla="*/ 26 w 173"/>
                  <a:gd name="T57" fmla="*/ 17 h 64"/>
                  <a:gd name="T58" fmla="*/ 26 w 173"/>
                  <a:gd name="T59" fmla="*/ 21 h 64"/>
                  <a:gd name="T60" fmla="*/ 150 w 173"/>
                  <a:gd name="T61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3" h="64">
                    <a:moveTo>
                      <a:pt x="0" y="1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9"/>
                      <a:pt x="6" y="64"/>
                      <a:pt x="12" y="64"/>
                    </a:cubicBezTo>
                    <a:cubicBezTo>
                      <a:pt x="173" y="64"/>
                      <a:pt x="173" y="64"/>
                      <a:pt x="173" y="64"/>
                    </a:cubicBezTo>
                    <a:cubicBezTo>
                      <a:pt x="173" y="54"/>
                      <a:pt x="173" y="54"/>
                      <a:pt x="173" y="54"/>
                    </a:cubicBezTo>
                    <a:cubicBezTo>
                      <a:pt x="162" y="54"/>
                      <a:pt x="162" y="54"/>
                      <a:pt x="162" y="54"/>
                    </a:cubicBezTo>
                    <a:cubicBezTo>
                      <a:pt x="161" y="50"/>
                      <a:pt x="159" y="43"/>
                      <a:pt x="159" y="34"/>
                    </a:cubicBezTo>
                    <a:cubicBezTo>
                      <a:pt x="159" y="23"/>
                      <a:pt x="162" y="15"/>
                      <a:pt x="164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5"/>
                      <a:pt x="0" y="12"/>
                    </a:cubicBezTo>
                    <a:close/>
                    <a:moveTo>
                      <a:pt x="150" y="21"/>
                    </a:moveTo>
                    <a:cubicBezTo>
                      <a:pt x="150" y="24"/>
                      <a:pt x="149" y="27"/>
                      <a:pt x="149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149" y="34"/>
                      <a:pt x="149" y="34"/>
                      <a:pt x="149" y="34"/>
                    </a:cubicBezTo>
                    <a:cubicBezTo>
                      <a:pt x="149" y="37"/>
                      <a:pt x="149" y="40"/>
                      <a:pt x="150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7"/>
                      <a:pt x="26" y="47"/>
                      <a:pt x="26" y="47"/>
                    </a:cubicBezTo>
                    <a:cubicBezTo>
                      <a:pt x="150" y="47"/>
                      <a:pt x="150" y="47"/>
                      <a:pt x="150" y="47"/>
                    </a:cubicBezTo>
                    <a:cubicBezTo>
                      <a:pt x="151" y="50"/>
                      <a:pt x="151" y="52"/>
                      <a:pt x="15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1" y="54"/>
                      <a:pt x="10" y="53"/>
                      <a:pt x="10" y="5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1"/>
                      <a:pt x="11" y="10"/>
                      <a:pt x="12" y="10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2"/>
                      <a:pt x="152" y="14"/>
                      <a:pt x="151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21"/>
                      <a:pt x="26" y="21"/>
                      <a:pt x="26" y="21"/>
                    </a:cubicBezTo>
                    <a:lnTo>
                      <a:pt x="150" y="21"/>
                    </a:ln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37" name="Freeform 75"/>
              <p:cNvSpPr>
                <a:spLocks noEditPoints="1"/>
              </p:cNvSpPr>
              <p:nvPr/>
            </p:nvSpPr>
            <p:spPr bwMode="auto">
              <a:xfrm>
                <a:off x="3472139" y="2808028"/>
                <a:ext cx="652942" cy="243837"/>
              </a:xfrm>
              <a:custGeom>
                <a:avLst/>
                <a:gdLst>
                  <a:gd name="T0" fmla="*/ 12 w 173"/>
                  <a:gd name="T1" fmla="*/ 65 h 65"/>
                  <a:gd name="T2" fmla="*/ 173 w 173"/>
                  <a:gd name="T3" fmla="*/ 65 h 65"/>
                  <a:gd name="T4" fmla="*/ 173 w 173"/>
                  <a:gd name="T5" fmla="*/ 55 h 65"/>
                  <a:gd name="T6" fmla="*/ 162 w 173"/>
                  <a:gd name="T7" fmla="*/ 55 h 65"/>
                  <a:gd name="T8" fmla="*/ 159 w 173"/>
                  <a:gd name="T9" fmla="*/ 35 h 65"/>
                  <a:gd name="T10" fmla="*/ 164 w 173"/>
                  <a:gd name="T11" fmla="*/ 10 h 65"/>
                  <a:gd name="T12" fmla="*/ 173 w 173"/>
                  <a:gd name="T13" fmla="*/ 10 h 65"/>
                  <a:gd name="T14" fmla="*/ 173 w 173"/>
                  <a:gd name="T15" fmla="*/ 0 h 65"/>
                  <a:gd name="T16" fmla="*/ 12 w 173"/>
                  <a:gd name="T17" fmla="*/ 0 h 65"/>
                  <a:gd name="T18" fmla="*/ 0 w 173"/>
                  <a:gd name="T19" fmla="*/ 12 h 65"/>
                  <a:gd name="T20" fmla="*/ 0 w 173"/>
                  <a:gd name="T21" fmla="*/ 53 h 65"/>
                  <a:gd name="T22" fmla="*/ 12 w 173"/>
                  <a:gd name="T23" fmla="*/ 65 h 65"/>
                  <a:gd name="T24" fmla="*/ 10 w 173"/>
                  <a:gd name="T25" fmla="*/ 12 h 65"/>
                  <a:gd name="T26" fmla="*/ 12 w 173"/>
                  <a:gd name="T27" fmla="*/ 10 h 65"/>
                  <a:gd name="T28" fmla="*/ 153 w 173"/>
                  <a:gd name="T29" fmla="*/ 10 h 65"/>
                  <a:gd name="T30" fmla="*/ 151 w 173"/>
                  <a:gd name="T31" fmla="*/ 17 h 65"/>
                  <a:gd name="T32" fmla="*/ 26 w 173"/>
                  <a:gd name="T33" fmla="*/ 17 h 65"/>
                  <a:gd name="T34" fmla="*/ 26 w 173"/>
                  <a:gd name="T35" fmla="*/ 22 h 65"/>
                  <a:gd name="T36" fmla="*/ 150 w 173"/>
                  <a:gd name="T37" fmla="*/ 22 h 65"/>
                  <a:gd name="T38" fmla="*/ 149 w 173"/>
                  <a:gd name="T39" fmla="*/ 30 h 65"/>
                  <a:gd name="T40" fmla="*/ 25 w 173"/>
                  <a:gd name="T41" fmla="*/ 30 h 65"/>
                  <a:gd name="T42" fmla="*/ 25 w 173"/>
                  <a:gd name="T43" fmla="*/ 35 h 65"/>
                  <a:gd name="T44" fmla="*/ 149 w 173"/>
                  <a:gd name="T45" fmla="*/ 35 h 65"/>
                  <a:gd name="T46" fmla="*/ 150 w 173"/>
                  <a:gd name="T47" fmla="*/ 43 h 65"/>
                  <a:gd name="T48" fmla="*/ 26 w 173"/>
                  <a:gd name="T49" fmla="*/ 43 h 65"/>
                  <a:gd name="T50" fmla="*/ 26 w 173"/>
                  <a:gd name="T51" fmla="*/ 48 h 65"/>
                  <a:gd name="T52" fmla="*/ 150 w 173"/>
                  <a:gd name="T53" fmla="*/ 48 h 65"/>
                  <a:gd name="T54" fmla="*/ 152 w 173"/>
                  <a:gd name="T55" fmla="*/ 55 h 65"/>
                  <a:gd name="T56" fmla="*/ 12 w 173"/>
                  <a:gd name="T57" fmla="*/ 55 h 65"/>
                  <a:gd name="T58" fmla="*/ 10 w 173"/>
                  <a:gd name="T59" fmla="*/ 53 h 65"/>
                  <a:gd name="T60" fmla="*/ 10 w 173"/>
                  <a:gd name="T61" fmla="*/ 1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3" h="65">
                    <a:moveTo>
                      <a:pt x="12" y="65"/>
                    </a:moveTo>
                    <a:cubicBezTo>
                      <a:pt x="173" y="65"/>
                      <a:pt x="173" y="65"/>
                      <a:pt x="173" y="65"/>
                    </a:cubicBezTo>
                    <a:cubicBezTo>
                      <a:pt x="173" y="55"/>
                      <a:pt x="173" y="55"/>
                      <a:pt x="173" y="55"/>
                    </a:cubicBezTo>
                    <a:cubicBezTo>
                      <a:pt x="162" y="55"/>
                      <a:pt x="162" y="55"/>
                      <a:pt x="162" y="55"/>
                    </a:cubicBezTo>
                    <a:cubicBezTo>
                      <a:pt x="161" y="50"/>
                      <a:pt x="159" y="43"/>
                      <a:pt x="159" y="35"/>
                    </a:cubicBezTo>
                    <a:cubicBezTo>
                      <a:pt x="159" y="23"/>
                      <a:pt x="162" y="15"/>
                      <a:pt x="164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9"/>
                      <a:pt x="6" y="65"/>
                      <a:pt x="12" y="65"/>
                    </a:cubicBezTo>
                    <a:close/>
                    <a:moveTo>
                      <a:pt x="10" y="12"/>
                    </a:moveTo>
                    <a:cubicBezTo>
                      <a:pt x="10" y="11"/>
                      <a:pt x="11" y="10"/>
                      <a:pt x="12" y="10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3"/>
                      <a:pt x="152" y="15"/>
                      <a:pt x="151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150" y="22"/>
                      <a:pt x="150" y="22"/>
                      <a:pt x="150" y="22"/>
                    </a:cubicBezTo>
                    <a:cubicBezTo>
                      <a:pt x="150" y="25"/>
                      <a:pt x="149" y="27"/>
                      <a:pt x="149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149" y="35"/>
                      <a:pt x="149" y="35"/>
                      <a:pt x="149" y="35"/>
                    </a:cubicBezTo>
                    <a:cubicBezTo>
                      <a:pt x="149" y="38"/>
                      <a:pt x="149" y="41"/>
                      <a:pt x="150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150" y="48"/>
                      <a:pt x="150" y="48"/>
                      <a:pt x="150" y="48"/>
                    </a:cubicBezTo>
                    <a:cubicBezTo>
                      <a:pt x="151" y="50"/>
                      <a:pt x="151" y="53"/>
                      <a:pt x="15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5"/>
                      <a:pt x="10" y="54"/>
                      <a:pt x="10" y="53"/>
                    </a:cubicBezTo>
                    <a:lnTo>
                      <a:pt x="10" y="12"/>
                    </a:ln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38" name="Freeform 76"/>
              <p:cNvSpPr>
                <a:spLocks noEditPoints="1"/>
              </p:cNvSpPr>
              <p:nvPr/>
            </p:nvSpPr>
            <p:spPr bwMode="auto">
              <a:xfrm>
                <a:off x="3192308" y="2750833"/>
                <a:ext cx="279831" cy="587012"/>
              </a:xfrm>
              <a:custGeom>
                <a:avLst/>
                <a:gdLst>
                  <a:gd name="T0" fmla="*/ 65 w 75"/>
                  <a:gd name="T1" fmla="*/ 16 h 156"/>
                  <a:gd name="T2" fmla="*/ 48 w 75"/>
                  <a:gd name="T3" fmla="*/ 16 h 156"/>
                  <a:gd name="T4" fmla="*/ 27 w 75"/>
                  <a:gd name="T5" fmla="*/ 9 h 156"/>
                  <a:gd name="T6" fmla="*/ 28 w 75"/>
                  <a:gd name="T7" fmla="*/ 2 h 156"/>
                  <a:gd name="T8" fmla="*/ 19 w 75"/>
                  <a:gd name="T9" fmla="*/ 0 h 156"/>
                  <a:gd name="T10" fmla="*/ 1 w 75"/>
                  <a:gd name="T11" fmla="*/ 139 h 156"/>
                  <a:gd name="T12" fmla="*/ 10 w 75"/>
                  <a:gd name="T13" fmla="*/ 150 h 156"/>
                  <a:gd name="T14" fmla="*/ 45 w 75"/>
                  <a:gd name="T15" fmla="*/ 155 h 156"/>
                  <a:gd name="T16" fmla="*/ 57 w 75"/>
                  <a:gd name="T17" fmla="*/ 146 h 156"/>
                  <a:gd name="T18" fmla="*/ 75 w 75"/>
                  <a:gd name="T19" fmla="*/ 8 h 156"/>
                  <a:gd name="T20" fmla="*/ 67 w 75"/>
                  <a:gd name="T21" fmla="*/ 7 h 156"/>
                  <a:gd name="T22" fmla="*/ 65 w 75"/>
                  <a:gd name="T23" fmla="*/ 16 h 156"/>
                  <a:gd name="T24" fmla="*/ 48 w 75"/>
                  <a:gd name="T25" fmla="*/ 145 h 156"/>
                  <a:gd name="T26" fmla="*/ 46 w 75"/>
                  <a:gd name="T27" fmla="*/ 146 h 156"/>
                  <a:gd name="T28" fmla="*/ 11 w 75"/>
                  <a:gd name="T29" fmla="*/ 142 h 156"/>
                  <a:gd name="T30" fmla="*/ 10 w 75"/>
                  <a:gd name="T31" fmla="*/ 140 h 156"/>
                  <a:gd name="T32" fmla="*/ 26 w 75"/>
                  <a:gd name="T33" fmla="*/ 18 h 156"/>
                  <a:gd name="T34" fmla="*/ 32 w 75"/>
                  <a:gd name="T35" fmla="*/ 21 h 156"/>
                  <a:gd name="T36" fmla="*/ 17 w 75"/>
                  <a:gd name="T37" fmla="*/ 129 h 156"/>
                  <a:gd name="T38" fmla="*/ 21 w 75"/>
                  <a:gd name="T39" fmla="*/ 129 h 156"/>
                  <a:gd name="T40" fmla="*/ 35 w 75"/>
                  <a:gd name="T41" fmla="*/ 22 h 156"/>
                  <a:gd name="T42" fmla="*/ 43 w 75"/>
                  <a:gd name="T43" fmla="*/ 24 h 156"/>
                  <a:gd name="T44" fmla="*/ 28 w 75"/>
                  <a:gd name="T45" fmla="*/ 131 h 156"/>
                  <a:gd name="T46" fmla="*/ 32 w 75"/>
                  <a:gd name="T47" fmla="*/ 131 h 156"/>
                  <a:gd name="T48" fmla="*/ 47 w 75"/>
                  <a:gd name="T49" fmla="*/ 25 h 156"/>
                  <a:gd name="T50" fmla="*/ 54 w 75"/>
                  <a:gd name="T51" fmla="*/ 25 h 156"/>
                  <a:gd name="T52" fmla="*/ 40 w 75"/>
                  <a:gd name="T53" fmla="*/ 132 h 156"/>
                  <a:gd name="T54" fmla="*/ 43 w 75"/>
                  <a:gd name="T55" fmla="*/ 132 h 156"/>
                  <a:gd name="T56" fmla="*/ 58 w 75"/>
                  <a:gd name="T57" fmla="*/ 25 h 156"/>
                  <a:gd name="T58" fmla="*/ 64 w 75"/>
                  <a:gd name="T59" fmla="*/ 25 h 156"/>
                  <a:gd name="T60" fmla="*/ 48 w 75"/>
                  <a:gd name="T61" fmla="*/ 14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5" h="156">
                    <a:moveTo>
                      <a:pt x="65" y="16"/>
                    </a:moveTo>
                    <a:cubicBezTo>
                      <a:pt x="61" y="17"/>
                      <a:pt x="55" y="17"/>
                      <a:pt x="48" y="16"/>
                    </a:cubicBezTo>
                    <a:cubicBezTo>
                      <a:pt x="38" y="15"/>
                      <a:pt x="31" y="11"/>
                      <a:pt x="27" y="9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" y="139"/>
                      <a:pt x="1" y="139"/>
                      <a:pt x="1" y="139"/>
                    </a:cubicBezTo>
                    <a:cubicBezTo>
                      <a:pt x="0" y="144"/>
                      <a:pt x="4" y="150"/>
                      <a:pt x="10" y="150"/>
                    </a:cubicBezTo>
                    <a:cubicBezTo>
                      <a:pt x="45" y="155"/>
                      <a:pt x="45" y="155"/>
                      <a:pt x="45" y="155"/>
                    </a:cubicBezTo>
                    <a:cubicBezTo>
                      <a:pt x="51" y="156"/>
                      <a:pt x="56" y="152"/>
                      <a:pt x="57" y="146"/>
                    </a:cubicBezTo>
                    <a:cubicBezTo>
                      <a:pt x="75" y="8"/>
                      <a:pt x="75" y="8"/>
                      <a:pt x="75" y="8"/>
                    </a:cubicBezTo>
                    <a:cubicBezTo>
                      <a:pt x="67" y="7"/>
                      <a:pt x="67" y="7"/>
                      <a:pt x="67" y="7"/>
                    </a:cubicBezTo>
                    <a:lnTo>
                      <a:pt x="65" y="16"/>
                    </a:lnTo>
                    <a:close/>
                    <a:moveTo>
                      <a:pt x="48" y="145"/>
                    </a:moveTo>
                    <a:cubicBezTo>
                      <a:pt x="48" y="146"/>
                      <a:pt x="47" y="147"/>
                      <a:pt x="46" y="146"/>
                    </a:cubicBezTo>
                    <a:cubicBezTo>
                      <a:pt x="11" y="142"/>
                      <a:pt x="11" y="142"/>
                      <a:pt x="11" y="142"/>
                    </a:cubicBezTo>
                    <a:cubicBezTo>
                      <a:pt x="10" y="142"/>
                      <a:pt x="10" y="141"/>
                      <a:pt x="10" y="140"/>
                    </a:cubicBezTo>
                    <a:cubicBezTo>
                      <a:pt x="26" y="18"/>
                      <a:pt x="26" y="18"/>
                      <a:pt x="26" y="18"/>
                    </a:cubicBezTo>
                    <a:cubicBezTo>
                      <a:pt x="28" y="19"/>
                      <a:pt x="30" y="20"/>
                      <a:pt x="32" y="21"/>
                    </a:cubicBezTo>
                    <a:cubicBezTo>
                      <a:pt x="17" y="129"/>
                      <a:pt x="17" y="129"/>
                      <a:pt x="17" y="129"/>
                    </a:cubicBezTo>
                    <a:cubicBezTo>
                      <a:pt x="21" y="129"/>
                      <a:pt x="21" y="129"/>
                      <a:pt x="21" y="129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8" y="23"/>
                      <a:pt x="40" y="23"/>
                      <a:pt x="43" y="24"/>
                    </a:cubicBezTo>
                    <a:cubicBezTo>
                      <a:pt x="28" y="131"/>
                      <a:pt x="28" y="131"/>
                      <a:pt x="28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9" y="25"/>
                      <a:pt x="51" y="25"/>
                      <a:pt x="54" y="25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43" y="132"/>
                      <a:pt x="43" y="132"/>
                      <a:pt x="43" y="132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60" y="25"/>
                      <a:pt x="62" y="25"/>
                      <a:pt x="64" y="25"/>
                    </a:cubicBezTo>
                    <a:lnTo>
                      <a:pt x="48" y="145"/>
                    </a:ln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39" name="Rectangle 77"/>
              <p:cNvSpPr>
                <a:spLocks noChangeArrowheads="1"/>
              </p:cNvSpPr>
              <p:nvPr/>
            </p:nvSpPr>
            <p:spPr bwMode="auto">
              <a:xfrm>
                <a:off x="3664712" y="2570214"/>
                <a:ext cx="541610" cy="42145"/>
              </a:xfrm>
              <a:prstGeom prst="rect">
                <a:avLst/>
              </a:pr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40" name="Freeform 78"/>
              <p:cNvSpPr/>
              <p:nvPr/>
            </p:nvSpPr>
            <p:spPr bwMode="auto">
              <a:xfrm>
                <a:off x="4146143" y="2621388"/>
                <a:ext cx="57171" cy="219755"/>
              </a:xfrm>
              <a:custGeom>
                <a:avLst/>
                <a:gdLst>
                  <a:gd name="T0" fmla="*/ 10 w 15"/>
                  <a:gd name="T1" fmla="*/ 0 h 58"/>
                  <a:gd name="T2" fmla="*/ 5 w 15"/>
                  <a:gd name="T3" fmla="*/ 0 h 58"/>
                  <a:gd name="T4" fmla="*/ 5 w 15"/>
                  <a:gd name="T5" fmla="*/ 38 h 58"/>
                  <a:gd name="T6" fmla="*/ 0 w 15"/>
                  <a:gd name="T7" fmla="*/ 50 h 58"/>
                  <a:gd name="T8" fmla="*/ 7 w 15"/>
                  <a:gd name="T9" fmla="*/ 58 h 58"/>
                  <a:gd name="T10" fmla="*/ 15 w 15"/>
                  <a:gd name="T11" fmla="*/ 50 h 58"/>
                  <a:gd name="T12" fmla="*/ 10 w 15"/>
                  <a:gd name="T13" fmla="*/ 38 h 58"/>
                  <a:gd name="T14" fmla="*/ 10 w 15"/>
                  <a:gd name="T15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8">
                    <a:moveTo>
                      <a:pt x="10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2" y="41"/>
                      <a:pt x="0" y="47"/>
                      <a:pt x="0" y="50"/>
                    </a:cubicBezTo>
                    <a:cubicBezTo>
                      <a:pt x="0" y="54"/>
                      <a:pt x="3" y="58"/>
                      <a:pt x="7" y="58"/>
                    </a:cubicBezTo>
                    <a:cubicBezTo>
                      <a:pt x="11" y="58"/>
                      <a:pt x="15" y="54"/>
                      <a:pt x="15" y="50"/>
                    </a:cubicBezTo>
                    <a:cubicBezTo>
                      <a:pt x="15" y="47"/>
                      <a:pt x="13" y="41"/>
                      <a:pt x="10" y="38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42" name="Rectangle 79"/>
              <p:cNvSpPr>
                <a:spLocks noChangeArrowheads="1"/>
              </p:cNvSpPr>
              <p:nvPr/>
            </p:nvSpPr>
            <p:spPr bwMode="auto">
              <a:xfrm>
                <a:off x="3721883" y="2630420"/>
                <a:ext cx="418242" cy="159546"/>
              </a:xfrm>
              <a:prstGeom prst="rect">
                <a:avLst/>
              </a:pr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</a:endParaRPr>
              </a:p>
            </p:txBody>
          </p:sp>
        </p:grpSp>
        <p:sp>
          <p:nvSpPr>
            <p:cNvPr id="8" name="矩形 7"/>
            <p:cNvSpPr/>
            <p:nvPr/>
          </p:nvSpPr>
          <p:spPr>
            <a:xfrm>
              <a:off x="1971801" y="3415737"/>
              <a:ext cx="1921387" cy="5159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b="1" dirty="0">
                  <a:solidFill>
                    <a:srgbClr val="006534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农产品溯源难</a:t>
              </a:r>
              <a:endParaRPr lang="zh-CN" altLang="en-US" sz="2000" b="1" dirty="0">
                <a:solidFill>
                  <a:srgbClr val="006534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2613968" y="4028610"/>
              <a:ext cx="586432" cy="0"/>
            </a:xfrm>
            <a:prstGeom prst="line">
              <a:avLst/>
            </a:prstGeom>
            <a:ln w="38100">
              <a:solidFill>
                <a:srgbClr val="00653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/>
          <p:cNvGrpSpPr/>
          <p:nvPr/>
        </p:nvGrpSpPr>
        <p:grpSpPr>
          <a:xfrm>
            <a:off x="3260218" y="2113337"/>
            <a:ext cx="2619375" cy="4326890"/>
            <a:chOff x="4736414" y="1765832"/>
            <a:chExt cx="2935453" cy="4849012"/>
          </a:xfrm>
        </p:grpSpPr>
        <p:grpSp>
          <p:nvGrpSpPr>
            <p:cNvPr id="22" name="组合 21"/>
            <p:cNvGrpSpPr/>
            <p:nvPr/>
          </p:nvGrpSpPr>
          <p:grpSpPr>
            <a:xfrm>
              <a:off x="4736414" y="1765832"/>
              <a:ext cx="2935453" cy="4849012"/>
              <a:chOff x="4711700" y="1802903"/>
              <a:chExt cx="2935453" cy="4849012"/>
            </a:xfrm>
          </p:grpSpPr>
          <p:sp>
            <p:nvSpPr>
              <p:cNvPr id="45" name="Rectangle 24"/>
              <p:cNvSpPr>
                <a:spLocks noChangeArrowheads="1"/>
              </p:cNvSpPr>
              <p:nvPr/>
            </p:nvSpPr>
            <p:spPr bwMode="auto">
              <a:xfrm>
                <a:off x="4711700" y="1802903"/>
                <a:ext cx="2935453" cy="484901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76200">
                  <a:prstClr val="black"/>
                </a:innerShdw>
              </a:effectLst>
            </p:spPr>
            <p:txBody>
              <a:bodyPr/>
              <a:lstStyle/>
              <a:p>
                <a:pPr>
                  <a:lnSpc>
                    <a:spcPct val="120000"/>
                  </a:lnSpc>
                </a:pPr>
                <a:endParaRPr lang="zh-CN" altLang="zh-CN"/>
              </a:p>
            </p:txBody>
          </p:sp>
          <p:sp>
            <p:nvSpPr>
              <p:cNvPr id="54" name="Freeform 25"/>
              <p:cNvSpPr/>
              <p:nvPr/>
            </p:nvSpPr>
            <p:spPr bwMode="auto">
              <a:xfrm>
                <a:off x="4711700" y="1802903"/>
                <a:ext cx="1139938" cy="1334560"/>
              </a:xfrm>
              <a:custGeom>
                <a:avLst/>
                <a:gdLst>
                  <a:gd name="T0" fmla="*/ 64 w 64"/>
                  <a:gd name="T1" fmla="*/ 21 h 75"/>
                  <a:gd name="T2" fmla="*/ 59 w 64"/>
                  <a:gd name="T3" fmla="*/ 0 h 75"/>
                  <a:gd name="T4" fmla="*/ 0 w 64"/>
                  <a:gd name="T5" fmla="*/ 0 h 75"/>
                  <a:gd name="T6" fmla="*/ 0 w 64"/>
                  <a:gd name="T7" fmla="*/ 74 h 75"/>
                  <a:gd name="T8" fmla="*/ 10 w 64"/>
                  <a:gd name="T9" fmla="*/ 75 h 75"/>
                  <a:gd name="T10" fmla="*/ 64 w 64"/>
                  <a:gd name="T11" fmla="*/ 2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75">
                    <a:moveTo>
                      <a:pt x="64" y="21"/>
                    </a:moveTo>
                    <a:cubicBezTo>
                      <a:pt x="64" y="14"/>
                      <a:pt x="62" y="7"/>
                      <a:pt x="5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3" y="75"/>
                      <a:pt x="7" y="75"/>
                      <a:pt x="10" y="75"/>
                    </a:cubicBezTo>
                    <a:cubicBezTo>
                      <a:pt x="40" y="75"/>
                      <a:pt x="64" y="51"/>
                      <a:pt x="64" y="21"/>
                    </a:cubicBez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  <a:effectLst>
                <a:outerShdw blurRad="38100" dist="38100" dir="2700000" algn="tl" rotWithShape="0">
                  <a:prstClr val="black">
                    <a:alpha val="43000"/>
                  </a:prstClr>
                </a:outerShdw>
              </a:effectLst>
            </p:spPr>
            <p:txBody>
              <a:bodyPr/>
              <a:lstStyle/>
              <a:p>
                <a:pPr fontAlgn="auto">
                  <a:lnSpc>
                    <a:spcPct val="120000"/>
                  </a:lnSpc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55" name="TextBox 18"/>
              <p:cNvSpPr txBox="1"/>
              <p:nvPr/>
            </p:nvSpPr>
            <p:spPr>
              <a:xfrm>
                <a:off x="4933709" y="2045551"/>
                <a:ext cx="945313" cy="785689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en-US" altLang="zh-CN" sz="3600" dirty="0" smtClean="0">
                    <a:solidFill>
                      <a:schemeClr val="bg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02</a:t>
                </a:r>
                <a:endParaRPr lang="en-US" altLang="zh-CN" sz="36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56" name="文本框 55"/>
              <p:cNvSpPr txBox="1"/>
              <p:nvPr/>
            </p:nvSpPr>
            <p:spPr>
              <a:xfrm>
                <a:off x="4845148" y="4235411"/>
                <a:ext cx="2668885" cy="20857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Times New Roman" panose="02020603050405020304" pitchFamily="18" charset="0"/>
                  </a:rPr>
                  <a:t>区块链技术凭其去中心化、不可篡改和透明性，为农产品溯源提供新解。自比特币问世，区块链在多个领域获广泛应用。结合农产品溯源，可确保数据真实、提高消费者信任。习总书记亦强调区块链与传统行业结合，推动“区块链+”建设。</a:t>
                </a:r>
                <a:endParaRPr 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5209471" y="3415737"/>
                <a:ext cx="1921387" cy="51592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2000" b="1" dirty="0">
                    <a:solidFill>
                      <a:srgbClr val="006534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区块链助溯源</a:t>
                </a:r>
                <a:endParaRPr lang="zh-CN" altLang="en-US" sz="2000" b="1" dirty="0">
                  <a:solidFill>
                    <a:srgbClr val="006534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cxnSp>
            <p:nvCxnSpPr>
              <p:cNvPr id="59" name="直接连接符 58"/>
              <p:cNvCxnSpPr/>
              <p:nvPr/>
            </p:nvCxnSpPr>
            <p:spPr>
              <a:xfrm>
                <a:off x="5851638" y="4028610"/>
                <a:ext cx="586432" cy="0"/>
              </a:xfrm>
              <a:prstGeom prst="line">
                <a:avLst/>
              </a:prstGeom>
              <a:ln w="38100">
                <a:solidFill>
                  <a:srgbClr val="0065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0" name="组合 221"/>
            <p:cNvGrpSpPr/>
            <p:nvPr/>
          </p:nvGrpSpPr>
          <p:grpSpPr bwMode="auto">
            <a:xfrm>
              <a:off x="6629100" y="2256464"/>
              <a:ext cx="640086" cy="420193"/>
              <a:chOff x="165605" y="4160117"/>
              <a:chExt cx="962026" cy="631825"/>
            </a:xfrm>
            <a:solidFill>
              <a:srgbClr val="0B2C4F"/>
            </a:solidFill>
          </p:grpSpPr>
          <p:sp>
            <p:nvSpPr>
              <p:cNvPr id="81" name="Freeform 113"/>
              <p:cNvSpPr/>
              <p:nvPr/>
            </p:nvSpPr>
            <p:spPr bwMode="auto">
              <a:xfrm>
                <a:off x="171329" y="4674430"/>
                <a:ext cx="956844" cy="117404"/>
              </a:xfrm>
              <a:custGeom>
                <a:avLst/>
                <a:gdLst>
                  <a:gd name="T0" fmla="*/ 145 w 255"/>
                  <a:gd name="T1" fmla="*/ 26 h 31"/>
                  <a:gd name="T2" fmla="*/ 145 w 255"/>
                  <a:gd name="T3" fmla="*/ 22 h 31"/>
                  <a:gd name="T4" fmla="*/ 253 w 255"/>
                  <a:gd name="T5" fmla="*/ 22 h 31"/>
                  <a:gd name="T6" fmla="*/ 251 w 255"/>
                  <a:gd name="T7" fmla="*/ 17 h 31"/>
                  <a:gd name="T8" fmla="*/ 157 w 255"/>
                  <a:gd name="T9" fmla="*/ 17 h 31"/>
                  <a:gd name="T10" fmla="*/ 157 w 255"/>
                  <a:gd name="T11" fmla="*/ 12 h 31"/>
                  <a:gd name="T12" fmla="*/ 248 w 255"/>
                  <a:gd name="T13" fmla="*/ 12 h 31"/>
                  <a:gd name="T14" fmla="*/ 193 w 255"/>
                  <a:gd name="T15" fmla="*/ 2 h 31"/>
                  <a:gd name="T16" fmla="*/ 136 w 255"/>
                  <a:gd name="T17" fmla="*/ 13 h 31"/>
                  <a:gd name="T18" fmla="*/ 136 w 255"/>
                  <a:gd name="T19" fmla="*/ 17 h 31"/>
                  <a:gd name="T20" fmla="*/ 127 w 255"/>
                  <a:gd name="T21" fmla="*/ 17 h 31"/>
                  <a:gd name="T22" fmla="*/ 119 w 255"/>
                  <a:gd name="T23" fmla="*/ 17 h 31"/>
                  <a:gd name="T24" fmla="*/ 119 w 255"/>
                  <a:gd name="T25" fmla="*/ 14 h 31"/>
                  <a:gd name="T26" fmla="*/ 61 w 255"/>
                  <a:gd name="T27" fmla="*/ 0 h 31"/>
                  <a:gd name="T28" fmla="*/ 6 w 255"/>
                  <a:gd name="T29" fmla="*/ 10 h 31"/>
                  <a:gd name="T30" fmla="*/ 97 w 255"/>
                  <a:gd name="T31" fmla="*/ 10 h 31"/>
                  <a:gd name="T32" fmla="*/ 97 w 255"/>
                  <a:gd name="T33" fmla="*/ 14 h 31"/>
                  <a:gd name="T34" fmla="*/ 2 w 255"/>
                  <a:gd name="T35" fmla="*/ 14 h 31"/>
                  <a:gd name="T36" fmla="*/ 2 w 255"/>
                  <a:gd name="T37" fmla="*/ 19 h 31"/>
                  <a:gd name="T38" fmla="*/ 109 w 255"/>
                  <a:gd name="T39" fmla="*/ 19 h 31"/>
                  <a:gd name="T40" fmla="*/ 109 w 255"/>
                  <a:gd name="T41" fmla="*/ 24 h 31"/>
                  <a:gd name="T42" fmla="*/ 1 w 255"/>
                  <a:gd name="T43" fmla="*/ 24 h 31"/>
                  <a:gd name="T44" fmla="*/ 0 w 255"/>
                  <a:gd name="T45" fmla="*/ 31 h 31"/>
                  <a:gd name="T46" fmla="*/ 255 w 255"/>
                  <a:gd name="T47" fmla="*/ 31 h 31"/>
                  <a:gd name="T48" fmla="*/ 254 w 255"/>
                  <a:gd name="T49" fmla="*/ 26 h 31"/>
                  <a:gd name="T50" fmla="*/ 145 w 255"/>
                  <a:gd name="T51" fmla="*/ 2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5" h="31">
                    <a:moveTo>
                      <a:pt x="145" y="26"/>
                    </a:moveTo>
                    <a:cubicBezTo>
                      <a:pt x="145" y="22"/>
                      <a:pt x="145" y="22"/>
                      <a:pt x="145" y="22"/>
                    </a:cubicBezTo>
                    <a:cubicBezTo>
                      <a:pt x="253" y="22"/>
                      <a:pt x="253" y="22"/>
                      <a:pt x="253" y="22"/>
                    </a:cubicBezTo>
                    <a:cubicBezTo>
                      <a:pt x="251" y="17"/>
                      <a:pt x="251" y="17"/>
                      <a:pt x="251" y="17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7" y="12"/>
                      <a:pt x="157" y="12"/>
                      <a:pt x="157" y="12"/>
                    </a:cubicBezTo>
                    <a:cubicBezTo>
                      <a:pt x="248" y="12"/>
                      <a:pt x="248" y="12"/>
                      <a:pt x="248" y="12"/>
                    </a:cubicBezTo>
                    <a:cubicBezTo>
                      <a:pt x="242" y="8"/>
                      <a:pt x="223" y="2"/>
                      <a:pt x="193" y="2"/>
                    </a:cubicBezTo>
                    <a:cubicBezTo>
                      <a:pt x="163" y="2"/>
                      <a:pt x="142" y="8"/>
                      <a:pt x="136" y="13"/>
                    </a:cubicBezTo>
                    <a:cubicBezTo>
                      <a:pt x="136" y="17"/>
                      <a:pt x="136" y="17"/>
                      <a:pt x="136" y="17"/>
                    </a:cubicBezTo>
                    <a:cubicBezTo>
                      <a:pt x="127" y="17"/>
                      <a:pt x="127" y="17"/>
                      <a:pt x="127" y="17"/>
                    </a:cubicBezTo>
                    <a:cubicBezTo>
                      <a:pt x="119" y="17"/>
                      <a:pt x="119" y="17"/>
                      <a:pt x="119" y="17"/>
                    </a:cubicBezTo>
                    <a:cubicBezTo>
                      <a:pt x="119" y="14"/>
                      <a:pt x="119" y="14"/>
                      <a:pt x="119" y="14"/>
                    </a:cubicBezTo>
                    <a:cubicBezTo>
                      <a:pt x="119" y="9"/>
                      <a:pt x="99" y="0"/>
                      <a:pt x="61" y="0"/>
                    </a:cubicBezTo>
                    <a:cubicBezTo>
                      <a:pt x="33" y="0"/>
                      <a:pt x="14" y="5"/>
                      <a:pt x="6" y="10"/>
                    </a:cubicBezTo>
                    <a:cubicBezTo>
                      <a:pt x="97" y="10"/>
                      <a:pt x="97" y="10"/>
                      <a:pt x="97" y="10"/>
                    </a:cubicBezTo>
                    <a:cubicBezTo>
                      <a:pt x="97" y="14"/>
                      <a:pt x="97" y="14"/>
                      <a:pt x="97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109" y="19"/>
                      <a:pt x="109" y="19"/>
                      <a:pt x="109" y="19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55" y="31"/>
                      <a:pt x="255" y="31"/>
                      <a:pt x="255" y="31"/>
                    </a:cubicBezTo>
                    <a:cubicBezTo>
                      <a:pt x="254" y="26"/>
                      <a:pt x="254" y="26"/>
                      <a:pt x="254" y="26"/>
                    </a:cubicBezTo>
                    <a:lnTo>
                      <a:pt x="145" y="26"/>
                    </a:ln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82" name="Freeform 114"/>
              <p:cNvSpPr>
                <a:spLocks noEditPoints="1"/>
              </p:cNvSpPr>
              <p:nvPr/>
            </p:nvSpPr>
            <p:spPr bwMode="auto">
              <a:xfrm>
                <a:off x="165311" y="4159666"/>
                <a:ext cx="466385" cy="568950"/>
              </a:xfrm>
              <a:custGeom>
                <a:avLst/>
                <a:gdLst>
                  <a:gd name="T0" fmla="*/ 62 w 124"/>
                  <a:gd name="T1" fmla="*/ 134 h 151"/>
                  <a:gd name="T2" fmla="*/ 124 w 124"/>
                  <a:gd name="T3" fmla="*/ 151 h 151"/>
                  <a:gd name="T4" fmla="*/ 124 w 124"/>
                  <a:gd name="T5" fmla="*/ 151 h 151"/>
                  <a:gd name="T6" fmla="*/ 124 w 124"/>
                  <a:gd name="T7" fmla="*/ 17 h 151"/>
                  <a:gd name="T8" fmla="*/ 124 w 124"/>
                  <a:gd name="T9" fmla="*/ 17 h 151"/>
                  <a:gd name="T10" fmla="*/ 62 w 124"/>
                  <a:gd name="T11" fmla="*/ 0 h 151"/>
                  <a:gd name="T12" fmla="*/ 1 w 124"/>
                  <a:gd name="T13" fmla="*/ 17 h 151"/>
                  <a:gd name="T14" fmla="*/ 0 w 124"/>
                  <a:gd name="T15" fmla="*/ 17 h 151"/>
                  <a:gd name="T16" fmla="*/ 0 w 124"/>
                  <a:gd name="T17" fmla="*/ 149 h 151"/>
                  <a:gd name="T18" fmla="*/ 62 w 124"/>
                  <a:gd name="T19" fmla="*/ 134 h 151"/>
                  <a:gd name="T20" fmla="*/ 111 w 124"/>
                  <a:gd name="T21" fmla="*/ 75 h 151"/>
                  <a:gd name="T22" fmla="*/ 61 w 124"/>
                  <a:gd name="T23" fmla="*/ 67 h 151"/>
                  <a:gd name="T24" fmla="*/ 12 w 124"/>
                  <a:gd name="T25" fmla="*/ 75 h 151"/>
                  <a:gd name="T26" fmla="*/ 12 w 124"/>
                  <a:gd name="T27" fmla="*/ 69 h 151"/>
                  <a:gd name="T28" fmla="*/ 61 w 124"/>
                  <a:gd name="T29" fmla="*/ 61 h 151"/>
                  <a:gd name="T30" fmla="*/ 111 w 124"/>
                  <a:gd name="T31" fmla="*/ 69 h 151"/>
                  <a:gd name="T32" fmla="*/ 111 w 124"/>
                  <a:gd name="T33" fmla="*/ 75 h 151"/>
                  <a:gd name="T34" fmla="*/ 12 w 124"/>
                  <a:gd name="T35" fmla="*/ 31 h 151"/>
                  <a:gd name="T36" fmla="*/ 61 w 124"/>
                  <a:gd name="T37" fmla="*/ 23 h 151"/>
                  <a:gd name="T38" fmla="*/ 111 w 124"/>
                  <a:gd name="T39" fmla="*/ 31 h 151"/>
                  <a:gd name="T40" fmla="*/ 111 w 124"/>
                  <a:gd name="T41" fmla="*/ 37 h 151"/>
                  <a:gd name="T42" fmla="*/ 61 w 124"/>
                  <a:gd name="T43" fmla="*/ 29 h 151"/>
                  <a:gd name="T44" fmla="*/ 12 w 124"/>
                  <a:gd name="T45" fmla="*/ 37 h 151"/>
                  <a:gd name="T46" fmla="*/ 12 w 124"/>
                  <a:gd name="T47" fmla="*/ 31 h 151"/>
                  <a:gd name="T48" fmla="*/ 12 w 124"/>
                  <a:gd name="T49" fmla="*/ 50 h 151"/>
                  <a:gd name="T50" fmla="*/ 61 w 124"/>
                  <a:gd name="T51" fmla="*/ 43 h 151"/>
                  <a:gd name="T52" fmla="*/ 111 w 124"/>
                  <a:gd name="T53" fmla="*/ 50 h 151"/>
                  <a:gd name="T54" fmla="*/ 111 w 124"/>
                  <a:gd name="T55" fmla="*/ 56 h 151"/>
                  <a:gd name="T56" fmla="*/ 61 w 124"/>
                  <a:gd name="T57" fmla="*/ 49 h 151"/>
                  <a:gd name="T58" fmla="*/ 12 w 124"/>
                  <a:gd name="T59" fmla="*/ 56 h 151"/>
                  <a:gd name="T60" fmla="*/ 12 w 124"/>
                  <a:gd name="T61" fmla="*/ 50 h 151"/>
                  <a:gd name="T62" fmla="*/ 12 w 124"/>
                  <a:gd name="T63" fmla="*/ 88 h 151"/>
                  <a:gd name="T64" fmla="*/ 61 w 124"/>
                  <a:gd name="T65" fmla="*/ 80 h 151"/>
                  <a:gd name="T66" fmla="*/ 111 w 124"/>
                  <a:gd name="T67" fmla="*/ 88 h 151"/>
                  <a:gd name="T68" fmla="*/ 111 w 124"/>
                  <a:gd name="T69" fmla="*/ 94 h 151"/>
                  <a:gd name="T70" fmla="*/ 61 w 124"/>
                  <a:gd name="T71" fmla="*/ 87 h 151"/>
                  <a:gd name="T72" fmla="*/ 12 w 124"/>
                  <a:gd name="T73" fmla="*/ 94 h 151"/>
                  <a:gd name="T74" fmla="*/ 12 w 124"/>
                  <a:gd name="T75" fmla="*/ 88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4" h="151">
                    <a:moveTo>
                      <a:pt x="62" y="134"/>
                    </a:moveTo>
                    <a:cubicBezTo>
                      <a:pt x="96" y="134"/>
                      <a:pt x="124" y="141"/>
                      <a:pt x="124" y="151"/>
                    </a:cubicBezTo>
                    <a:cubicBezTo>
                      <a:pt x="124" y="151"/>
                      <a:pt x="124" y="151"/>
                      <a:pt x="124" y="151"/>
                    </a:cubicBezTo>
                    <a:cubicBezTo>
                      <a:pt x="124" y="17"/>
                      <a:pt x="124" y="17"/>
                      <a:pt x="124" y="17"/>
                    </a:cubicBezTo>
                    <a:cubicBezTo>
                      <a:pt x="124" y="17"/>
                      <a:pt x="124" y="17"/>
                      <a:pt x="124" y="17"/>
                    </a:cubicBezTo>
                    <a:cubicBezTo>
                      <a:pt x="122" y="8"/>
                      <a:pt x="95" y="0"/>
                      <a:pt x="62" y="0"/>
                    </a:cubicBezTo>
                    <a:cubicBezTo>
                      <a:pt x="29" y="0"/>
                      <a:pt x="2" y="8"/>
                      <a:pt x="1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4" y="140"/>
                      <a:pt x="30" y="134"/>
                      <a:pt x="62" y="134"/>
                    </a:cubicBezTo>
                    <a:close/>
                    <a:moveTo>
                      <a:pt x="111" y="75"/>
                    </a:moveTo>
                    <a:cubicBezTo>
                      <a:pt x="103" y="71"/>
                      <a:pt x="86" y="67"/>
                      <a:pt x="61" y="67"/>
                    </a:cubicBezTo>
                    <a:cubicBezTo>
                      <a:pt x="37" y="67"/>
                      <a:pt x="20" y="71"/>
                      <a:pt x="12" y="75"/>
                    </a:cubicBezTo>
                    <a:cubicBezTo>
                      <a:pt x="12" y="69"/>
                      <a:pt x="12" y="69"/>
                      <a:pt x="12" y="69"/>
                    </a:cubicBezTo>
                    <a:cubicBezTo>
                      <a:pt x="17" y="66"/>
                      <a:pt x="35" y="61"/>
                      <a:pt x="61" y="61"/>
                    </a:cubicBezTo>
                    <a:cubicBezTo>
                      <a:pt x="88" y="61"/>
                      <a:pt x="105" y="66"/>
                      <a:pt x="111" y="69"/>
                    </a:cubicBezTo>
                    <a:lnTo>
                      <a:pt x="111" y="75"/>
                    </a:lnTo>
                    <a:close/>
                    <a:moveTo>
                      <a:pt x="12" y="31"/>
                    </a:moveTo>
                    <a:cubicBezTo>
                      <a:pt x="17" y="28"/>
                      <a:pt x="35" y="23"/>
                      <a:pt x="61" y="23"/>
                    </a:cubicBezTo>
                    <a:cubicBezTo>
                      <a:pt x="88" y="23"/>
                      <a:pt x="105" y="28"/>
                      <a:pt x="111" y="31"/>
                    </a:cubicBezTo>
                    <a:cubicBezTo>
                      <a:pt x="111" y="37"/>
                      <a:pt x="111" y="37"/>
                      <a:pt x="111" y="37"/>
                    </a:cubicBezTo>
                    <a:cubicBezTo>
                      <a:pt x="103" y="33"/>
                      <a:pt x="86" y="29"/>
                      <a:pt x="61" y="29"/>
                    </a:cubicBezTo>
                    <a:cubicBezTo>
                      <a:pt x="37" y="29"/>
                      <a:pt x="20" y="33"/>
                      <a:pt x="12" y="37"/>
                    </a:cubicBezTo>
                    <a:lnTo>
                      <a:pt x="12" y="31"/>
                    </a:lnTo>
                    <a:close/>
                    <a:moveTo>
                      <a:pt x="12" y="50"/>
                    </a:moveTo>
                    <a:cubicBezTo>
                      <a:pt x="17" y="48"/>
                      <a:pt x="34" y="43"/>
                      <a:pt x="61" y="43"/>
                    </a:cubicBezTo>
                    <a:cubicBezTo>
                      <a:pt x="88" y="43"/>
                      <a:pt x="105" y="48"/>
                      <a:pt x="111" y="50"/>
                    </a:cubicBezTo>
                    <a:cubicBezTo>
                      <a:pt x="111" y="56"/>
                      <a:pt x="111" y="56"/>
                      <a:pt x="111" y="56"/>
                    </a:cubicBezTo>
                    <a:cubicBezTo>
                      <a:pt x="103" y="53"/>
                      <a:pt x="86" y="49"/>
                      <a:pt x="61" y="49"/>
                    </a:cubicBezTo>
                    <a:cubicBezTo>
                      <a:pt x="37" y="49"/>
                      <a:pt x="20" y="53"/>
                      <a:pt x="12" y="56"/>
                    </a:cubicBezTo>
                    <a:lnTo>
                      <a:pt x="12" y="50"/>
                    </a:lnTo>
                    <a:close/>
                    <a:moveTo>
                      <a:pt x="12" y="88"/>
                    </a:moveTo>
                    <a:cubicBezTo>
                      <a:pt x="17" y="85"/>
                      <a:pt x="34" y="80"/>
                      <a:pt x="61" y="80"/>
                    </a:cubicBezTo>
                    <a:cubicBezTo>
                      <a:pt x="88" y="80"/>
                      <a:pt x="105" y="85"/>
                      <a:pt x="111" y="88"/>
                    </a:cubicBezTo>
                    <a:cubicBezTo>
                      <a:pt x="111" y="94"/>
                      <a:pt x="111" y="94"/>
                      <a:pt x="111" y="94"/>
                    </a:cubicBezTo>
                    <a:cubicBezTo>
                      <a:pt x="103" y="91"/>
                      <a:pt x="86" y="87"/>
                      <a:pt x="61" y="87"/>
                    </a:cubicBezTo>
                    <a:cubicBezTo>
                      <a:pt x="37" y="87"/>
                      <a:pt x="20" y="91"/>
                      <a:pt x="12" y="94"/>
                    </a:cubicBezTo>
                    <a:lnTo>
                      <a:pt x="12" y="88"/>
                    </a:ln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83" name="Freeform 115"/>
              <p:cNvSpPr/>
              <p:nvPr/>
            </p:nvSpPr>
            <p:spPr bwMode="auto">
              <a:xfrm>
                <a:off x="926573" y="4237934"/>
                <a:ext cx="132394" cy="135464"/>
              </a:xfrm>
              <a:custGeom>
                <a:avLst/>
                <a:gdLst>
                  <a:gd name="T0" fmla="*/ 35 w 35"/>
                  <a:gd name="T1" fmla="*/ 36 h 36"/>
                  <a:gd name="T2" fmla="*/ 35 w 35"/>
                  <a:gd name="T3" fmla="*/ 6 h 36"/>
                  <a:gd name="T4" fmla="*/ 0 w 35"/>
                  <a:gd name="T5" fmla="*/ 0 h 36"/>
                  <a:gd name="T6" fmla="*/ 0 w 35"/>
                  <a:gd name="T7" fmla="*/ 31 h 36"/>
                  <a:gd name="T8" fmla="*/ 35 w 35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36">
                    <a:moveTo>
                      <a:pt x="35" y="36"/>
                    </a:moveTo>
                    <a:cubicBezTo>
                      <a:pt x="35" y="6"/>
                      <a:pt x="35" y="6"/>
                      <a:pt x="35" y="6"/>
                    </a:cubicBezTo>
                    <a:cubicBezTo>
                      <a:pt x="29" y="4"/>
                      <a:pt x="17" y="1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5" y="32"/>
                      <a:pt x="26" y="34"/>
                      <a:pt x="35" y="36"/>
                    </a:cubicBez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84" name="Freeform 116"/>
              <p:cNvSpPr>
                <a:spLocks noEditPoints="1"/>
              </p:cNvSpPr>
              <p:nvPr/>
            </p:nvSpPr>
            <p:spPr bwMode="auto">
              <a:xfrm>
                <a:off x="661786" y="4168696"/>
                <a:ext cx="466387" cy="568952"/>
              </a:xfrm>
              <a:custGeom>
                <a:avLst/>
                <a:gdLst>
                  <a:gd name="T0" fmla="*/ 124 w 124"/>
                  <a:gd name="T1" fmla="*/ 17 h 151"/>
                  <a:gd name="T2" fmla="*/ 62 w 124"/>
                  <a:gd name="T3" fmla="*/ 0 h 151"/>
                  <a:gd name="T4" fmla="*/ 1 w 124"/>
                  <a:gd name="T5" fmla="*/ 17 h 151"/>
                  <a:gd name="T6" fmla="*/ 0 w 124"/>
                  <a:gd name="T7" fmla="*/ 17 h 151"/>
                  <a:gd name="T8" fmla="*/ 0 w 124"/>
                  <a:gd name="T9" fmla="*/ 148 h 151"/>
                  <a:gd name="T10" fmla="*/ 62 w 124"/>
                  <a:gd name="T11" fmla="*/ 133 h 151"/>
                  <a:gd name="T12" fmla="*/ 124 w 124"/>
                  <a:gd name="T13" fmla="*/ 151 h 151"/>
                  <a:gd name="T14" fmla="*/ 124 w 124"/>
                  <a:gd name="T15" fmla="*/ 151 h 151"/>
                  <a:gd name="T16" fmla="*/ 124 w 124"/>
                  <a:gd name="T17" fmla="*/ 17 h 151"/>
                  <a:gd name="T18" fmla="*/ 112 w 124"/>
                  <a:gd name="T19" fmla="*/ 76 h 151"/>
                  <a:gd name="T20" fmla="*/ 112 w 124"/>
                  <a:gd name="T21" fmla="*/ 82 h 151"/>
                  <a:gd name="T22" fmla="*/ 62 w 124"/>
                  <a:gd name="T23" fmla="*/ 74 h 151"/>
                  <a:gd name="T24" fmla="*/ 13 w 124"/>
                  <a:gd name="T25" fmla="*/ 82 h 151"/>
                  <a:gd name="T26" fmla="*/ 13 w 124"/>
                  <a:gd name="T27" fmla="*/ 76 h 151"/>
                  <a:gd name="T28" fmla="*/ 62 w 124"/>
                  <a:gd name="T29" fmla="*/ 68 h 151"/>
                  <a:gd name="T30" fmla="*/ 112 w 124"/>
                  <a:gd name="T31" fmla="*/ 76 h 151"/>
                  <a:gd name="T32" fmla="*/ 13 w 124"/>
                  <a:gd name="T33" fmla="*/ 30 h 151"/>
                  <a:gd name="T34" fmla="*/ 55 w 124"/>
                  <a:gd name="T35" fmla="*/ 22 h 151"/>
                  <a:gd name="T36" fmla="*/ 55 w 124"/>
                  <a:gd name="T37" fmla="*/ 28 h 151"/>
                  <a:gd name="T38" fmla="*/ 13 w 124"/>
                  <a:gd name="T39" fmla="*/ 36 h 151"/>
                  <a:gd name="T40" fmla="*/ 13 w 124"/>
                  <a:gd name="T41" fmla="*/ 30 h 151"/>
                  <a:gd name="T42" fmla="*/ 13 w 124"/>
                  <a:gd name="T43" fmla="*/ 49 h 151"/>
                  <a:gd name="T44" fmla="*/ 55 w 124"/>
                  <a:gd name="T45" fmla="*/ 42 h 151"/>
                  <a:gd name="T46" fmla="*/ 55 w 124"/>
                  <a:gd name="T47" fmla="*/ 48 h 151"/>
                  <a:gd name="T48" fmla="*/ 13 w 124"/>
                  <a:gd name="T49" fmla="*/ 55 h 151"/>
                  <a:gd name="T50" fmla="*/ 13 w 124"/>
                  <a:gd name="T51" fmla="*/ 49 h 151"/>
                  <a:gd name="T52" fmla="*/ 112 w 124"/>
                  <a:gd name="T53" fmla="*/ 119 h 151"/>
                  <a:gd name="T54" fmla="*/ 62 w 124"/>
                  <a:gd name="T55" fmla="*/ 112 h 151"/>
                  <a:gd name="T56" fmla="*/ 13 w 124"/>
                  <a:gd name="T57" fmla="*/ 119 h 151"/>
                  <a:gd name="T58" fmla="*/ 13 w 124"/>
                  <a:gd name="T59" fmla="*/ 114 h 151"/>
                  <a:gd name="T60" fmla="*/ 62 w 124"/>
                  <a:gd name="T61" fmla="*/ 106 h 151"/>
                  <a:gd name="T62" fmla="*/ 112 w 124"/>
                  <a:gd name="T63" fmla="*/ 114 h 151"/>
                  <a:gd name="T64" fmla="*/ 112 w 124"/>
                  <a:gd name="T65" fmla="*/ 119 h 151"/>
                  <a:gd name="T66" fmla="*/ 112 w 124"/>
                  <a:gd name="T67" fmla="*/ 100 h 151"/>
                  <a:gd name="T68" fmla="*/ 62 w 124"/>
                  <a:gd name="T69" fmla="*/ 92 h 151"/>
                  <a:gd name="T70" fmla="*/ 13 w 124"/>
                  <a:gd name="T71" fmla="*/ 100 h 151"/>
                  <a:gd name="T72" fmla="*/ 13 w 124"/>
                  <a:gd name="T73" fmla="*/ 94 h 151"/>
                  <a:gd name="T74" fmla="*/ 62 w 124"/>
                  <a:gd name="T75" fmla="*/ 86 h 151"/>
                  <a:gd name="T76" fmla="*/ 112 w 124"/>
                  <a:gd name="T77" fmla="*/ 94 h 151"/>
                  <a:gd name="T78" fmla="*/ 112 w 124"/>
                  <a:gd name="T79" fmla="*/ 100 h 151"/>
                  <a:gd name="T80" fmla="*/ 112 w 124"/>
                  <a:gd name="T81" fmla="*/ 65 h 151"/>
                  <a:gd name="T82" fmla="*/ 65 w 124"/>
                  <a:gd name="T83" fmla="*/ 57 h 151"/>
                  <a:gd name="T84" fmla="*/ 65 w 124"/>
                  <a:gd name="T85" fmla="*/ 12 h 151"/>
                  <a:gd name="T86" fmla="*/ 112 w 124"/>
                  <a:gd name="T87" fmla="*/ 21 h 151"/>
                  <a:gd name="T88" fmla="*/ 112 w 124"/>
                  <a:gd name="T89" fmla="*/ 6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51">
                    <a:moveTo>
                      <a:pt x="124" y="17"/>
                    </a:moveTo>
                    <a:cubicBezTo>
                      <a:pt x="123" y="7"/>
                      <a:pt x="96" y="0"/>
                      <a:pt x="62" y="0"/>
                    </a:cubicBezTo>
                    <a:cubicBezTo>
                      <a:pt x="29" y="0"/>
                      <a:pt x="2" y="7"/>
                      <a:pt x="1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4" y="140"/>
                      <a:pt x="30" y="133"/>
                      <a:pt x="62" y="133"/>
                    </a:cubicBezTo>
                    <a:cubicBezTo>
                      <a:pt x="96" y="133"/>
                      <a:pt x="124" y="141"/>
                      <a:pt x="124" y="151"/>
                    </a:cubicBezTo>
                    <a:cubicBezTo>
                      <a:pt x="124" y="151"/>
                      <a:pt x="124" y="151"/>
                      <a:pt x="124" y="151"/>
                    </a:cubicBezTo>
                    <a:cubicBezTo>
                      <a:pt x="124" y="17"/>
                      <a:pt x="124" y="17"/>
                      <a:pt x="124" y="17"/>
                    </a:cubicBezTo>
                    <a:close/>
                    <a:moveTo>
                      <a:pt x="112" y="76"/>
                    </a:moveTo>
                    <a:cubicBezTo>
                      <a:pt x="112" y="82"/>
                      <a:pt x="112" y="82"/>
                      <a:pt x="112" y="82"/>
                    </a:cubicBezTo>
                    <a:cubicBezTo>
                      <a:pt x="104" y="78"/>
                      <a:pt x="87" y="74"/>
                      <a:pt x="62" y="74"/>
                    </a:cubicBezTo>
                    <a:cubicBezTo>
                      <a:pt x="38" y="74"/>
                      <a:pt x="21" y="78"/>
                      <a:pt x="13" y="82"/>
                    </a:cubicBezTo>
                    <a:cubicBezTo>
                      <a:pt x="13" y="76"/>
                      <a:pt x="13" y="76"/>
                      <a:pt x="13" y="76"/>
                    </a:cubicBezTo>
                    <a:cubicBezTo>
                      <a:pt x="18" y="73"/>
                      <a:pt x="35" y="68"/>
                      <a:pt x="62" y="68"/>
                    </a:cubicBezTo>
                    <a:cubicBezTo>
                      <a:pt x="89" y="68"/>
                      <a:pt x="106" y="73"/>
                      <a:pt x="112" y="76"/>
                    </a:cubicBezTo>
                    <a:close/>
                    <a:moveTo>
                      <a:pt x="13" y="30"/>
                    </a:moveTo>
                    <a:cubicBezTo>
                      <a:pt x="18" y="27"/>
                      <a:pt x="32" y="23"/>
                      <a:pt x="55" y="22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34" y="29"/>
                      <a:pt x="20" y="33"/>
                      <a:pt x="13" y="36"/>
                    </a:cubicBezTo>
                    <a:lnTo>
                      <a:pt x="13" y="30"/>
                    </a:lnTo>
                    <a:close/>
                    <a:moveTo>
                      <a:pt x="13" y="49"/>
                    </a:moveTo>
                    <a:cubicBezTo>
                      <a:pt x="18" y="47"/>
                      <a:pt x="32" y="42"/>
                      <a:pt x="55" y="42"/>
                    </a:cubicBezTo>
                    <a:cubicBezTo>
                      <a:pt x="55" y="48"/>
                      <a:pt x="55" y="48"/>
                      <a:pt x="55" y="48"/>
                    </a:cubicBezTo>
                    <a:cubicBezTo>
                      <a:pt x="34" y="49"/>
                      <a:pt x="20" y="52"/>
                      <a:pt x="13" y="55"/>
                    </a:cubicBezTo>
                    <a:lnTo>
                      <a:pt x="13" y="49"/>
                    </a:lnTo>
                    <a:close/>
                    <a:moveTo>
                      <a:pt x="112" y="119"/>
                    </a:moveTo>
                    <a:cubicBezTo>
                      <a:pt x="104" y="116"/>
                      <a:pt x="87" y="112"/>
                      <a:pt x="62" y="112"/>
                    </a:cubicBezTo>
                    <a:cubicBezTo>
                      <a:pt x="38" y="112"/>
                      <a:pt x="21" y="116"/>
                      <a:pt x="13" y="119"/>
                    </a:cubicBezTo>
                    <a:cubicBezTo>
                      <a:pt x="13" y="114"/>
                      <a:pt x="13" y="114"/>
                      <a:pt x="13" y="114"/>
                    </a:cubicBezTo>
                    <a:cubicBezTo>
                      <a:pt x="18" y="111"/>
                      <a:pt x="35" y="106"/>
                      <a:pt x="62" y="106"/>
                    </a:cubicBezTo>
                    <a:cubicBezTo>
                      <a:pt x="89" y="106"/>
                      <a:pt x="106" y="111"/>
                      <a:pt x="112" y="114"/>
                    </a:cubicBezTo>
                    <a:lnTo>
                      <a:pt x="112" y="119"/>
                    </a:lnTo>
                    <a:close/>
                    <a:moveTo>
                      <a:pt x="112" y="100"/>
                    </a:moveTo>
                    <a:cubicBezTo>
                      <a:pt x="104" y="97"/>
                      <a:pt x="87" y="92"/>
                      <a:pt x="62" y="92"/>
                    </a:cubicBezTo>
                    <a:cubicBezTo>
                      <a:pt x="38" y="92"/>
                      <a:pt x="21" y="97"/>
                      <a:pt x="13" y="100"/>
                    </a:cubicBezTo>
                    <a:cubicBezTo>
                      <a:pt x="13" y="94"/>
                      <a:pt x="13" y="94"/>
                      <a:pt x="13" y="94"/>
                    </a:cubicBezTo>
                    <a:cubicBezTo>
                      <a:pt x="18" y="91"/>
                      <a:pt x="36" y="86"/>
                      <a:pt x="62" y="86"/>
                    </a:cubicBezTo>
                    <a:cubicBezTo>
                      <a:pt x="89" y="86"/>
                      <a:pt x="106" y="91"/>
                      <a:pt x="112" y="94"/>
                    </a:cubicBezTo>
                    <a:lnTo>
                      <a:pt x="112" y="100"/>
                    </a:lnTo>
                    <a:close/>
                    <a:moveTo>
                      <a:pt x="112" y="65"/>
                    </a:moveTo>
                    <a:cubicBezTo>
                      <a:pt x="106" y="62"/>
                      <a:pt x="90" y="57"/>
                      <a:pt x="65" y="57"/>
                    </a:cubicBezTo>
                    <a:cubicBezTo>
                      <a:pt x="65" y="12"/>
                      <a:pt x="65" y="12"/>
                      <a:pt x="65" y="12"/>
                    </a:cubicBezTo>
                    <a:cubicBezTo>
                      <a:pt x="90" y="13"/>
                      <a:pt x="107" y="18"/>
                      <a:pt x="112" y="21"/>
                    </a:cubicBezTo>
                    <a:lnTo>
                      <a:pt x="112" y="65"/>
                    </a:ln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6217807" y="2113337"/>
            <a:ext cx="2619375" cy="4326890"/>
            <a:chOff x="8163192" y="1765832"/>
            <a:chExt cx="2935453" cy="4849012"/>
          </a:xfrm>
        </p:grpSpPr>
        <p:grpSp>
          <p:nvGrpSpPr>
            <p:cNvPr id="24" name="组合 23"/>
            <p:cNvGrpSpPr/>
            <p:nvPr/>
          </p:nvGrpSpPr>
          <p:grpSpPr>
            <a:xfrm>
              <a:off x="8163192" y="1765832"/>
              <a:ext cx="2935453" cy="4849012"/>
              <a:chOff x="8150835" y="1802903"/>
              <a:chExt cx="2935453" cy="4849012"/>
            </a:xfrm>
          </p:grpSpPr>
          <p:sp>
            <p:nvSpPr>
              <p:cNvPr id="67" name="Rectangle 24"/>
              <p:cNvSpPr>
                <a:spLocks noChangeArrowheads="1"/>
              </p:cNvSpPr>
              <p:nvPr/>
            </p:nvSpPr>
            <p:spPr bwMode="auto">
              <a:xfrm>
                <a:off x="8150835" y="1802903"/>
                <a:ext cx="2935453" cy="484901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76200">
                  <a:prstClr val="black"/>
                </a:innerShdw>
              </a:effectLst>
            </p:spPr>
            <p:txBody>
              <a:bodyPr/>
              <a:lstStyle/>
              <a:p>
                <a:pPr>
                  <a:lnSpc>
                    <a:spcPct val="120000"/>
                  </a:lnSpc>
                </a:pPr>
                <a:endParaRPr lang="zh-CN" altLang="zh-CN"/>
              </a:p>
            </p:txBody>
          </p:sp>
          <p:sp>
            <p:nvSpPr>
              <p:cNvPr id="68" name="Freeform 25"/>
              <p:cNvSpPr/>
              <p:nvPr/>
            </p:nvSpPr>
            <p:spPr bwMode="auto">
              <a:xfrm>
                <a:off x="8150835" y="1802903"/>
                <a:ext cx="1139938" cy="1334560"/>
              </a:xfrm>
              <a:custGeom>
                <a:avLst/>
                <a:gdLst>
                  <a:gd name="T0" fmla="*/ 64 w 64"/>
                  <a:gd name="T1" fmla="*/ 21 h 75"/>
                  <a:gd name="T2" fmla="*/ 59 w 64"/>
                  <a:gd name="T3" fmla="*/ 0 h 75"/>
                  <a:gd name="T4" fmla="*/ 0 w 64"/>
                  <a:gd name="T5" fmla="*/ 0 h 75"/>
                  <a:gd name="T6" fmla="*/ 0 w 64"/>
                  <a:gd name="T7" fmla="*/ 74 h 75"/>
                  <a:gd name="T8" fmla="*/ 10 w 64"/>
                  <a:gd name="T9" fmla="*/ 75 h 75"/>
                  <a:gd name="T10" fmla="*/ 64 w 64"/>
                  <a:gd name="T11" fmla="*/ 2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75">
                    <a:moveTo>
                      <a:pt x="64" y="21"/>
                    </a:moveTo>
                    <a:cubicBezTo>
                      <a:pt x="64" y="14"/>
                      <a:pt x="62" y="7"/>
                      <a:pt x="59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4"/>
                      <a:pt x="0" y="74"/>
                      <a:pt x="0" y="74"/>
                    </a:cubicBezTo>
                    <a:cubicBezTo>
                      <a:pt x="3" y="75"/>
                      <a:pt x="7" y="75"/>
                      <a:pt x="10" y="75"/>
                    </a:cubicBezTo>
                    <a:cubicBezTo>
                      <a:pt x="40" y="75"/>
                      <a:pt x="64" y="51"/>
                      <a:pt x="64" y="21"/>
                    </a:cubicBez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  <a:effectLst>
                <a:outerShdw blurRad="38100" dist="38100" dir="2700000" algn="tl" rotWithShape="0">
                  <a:prstClr val="black">
                    <a:alpha val="43000"/>
                  </a:prstClr>
                </a:outerShdw>
              </a:effectLst>
            </p:spPr>
            <p:txBody>
              <a:bodyPr/>
              <a:lstStyle/>
              <a:p>
                <a:pPr fontAlgn="auto">
                  <a:lnSpc>
                    <a:spcPct val="120000"/>
                  </a:lnSpc>
                  <a:defRPr/>
                </a:pPr>
                <a:endParaRPr lang="en-US">
                  <a:latin typeface="+mn-lt"/>
                  <a:cs typeface="+mn-cs"/>
                </a:endParaRPr>
              </a:p>
            </p:txBody>
          </p:sp>
          <p:sp>
            <p:nvSpPr>
              <p:cNvPr id="69" name="TextBox 18"/>
              <p:cNvSpPr txBox="1"/>
              <p:nvPr/>
            </p:nvSpPr>
            <p:spPr>
              <a:xfrm>
                <a:off x="8372844" y="2045551"/>
                <a:ext cx="945313" cy="785689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Rockwell" pitchFamily="18" charset="0"/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en-US" altLang="zh-CN" sz="3600" dirty="0" smtClean="0">
                    <a:solidFill>
                      <a:schemeClr val="bg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03</a:t>
                </a:r>
                <a:endParaRPr lang="en-US" altLang="zh-CN" sz="36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70" name="文本框 69"/>
              <p:cNvSpPr txBox="1"/>
              <p:nvPr/>
            </p:nvSpPr>
            <p:spPr>
              <a:xfrm>
                <a:off x="8284283" y="4235411"/>
                <a:ext cx="2668885" cy="18374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Times New Roman" panose="02020603050405020304" pitchFamily="18" charset="0"/>
                  </a:rPr>
                  <a:t>区块链分三类，联盟链适合农产品追溯，因其成员间有限访问和高效交易。国家加密算法各异，Hyperledger Fabric虽有影响，但缺国密支持且算法扩展受限，需依行业规范和法律调整加密算法。</a:t>
                </a:r>
                <a:endParaRPr lang="zh-CN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72" name="矩形 71"/>
              <p:cNvSpPr/>
              <p:nvPr/>
            </p:nvSpPr>
            <p:spPr>
              <a:xfrm>
                <a:off x="8791643" y="3415737"/>
                <a:ext cx="1635314" cy="51592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2000" b="1" dirty="0">
                    <a:solidFill>
                      <a:srgbClr val="006534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联盟链溯源</a:t>
                </a:r>
                <a:endParaRPr lang="zh-CN" altLang="en-US" sz="2000" b="1" dirty="0">
                  <a:solidFill>
                    <a:srgbClr val="006534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cxnSp>
            <p:nvCxnSpPr>
              <p:cNvPr id="73" name="直接连接符 72"/>
              <p:cNvCxnSpPr/>
              <p:nvPr/>
            </p:nvCxnSpPr>
            <p:spPr>
              <a:xfrm>
                <a:off x="9290773" y="4028610"/>
                <a:ext cx="586432" cy="0"/>
              </a:xfrm>
              <a:prstGeom prst="line">
                <a:avLst/>
              </a:prstGeom>
              <a:ln w="38100">
                <a:solidFill>
                  <a:srgbClr val="006534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5" name="组合 84"/>
            <p:cNvGrpSpPr/>
            <p:nvPr/>
          </p:nvGrpSpPr>
          <p:grpSpPr>
            <a:xfrm>
              <a:off x="10308271" y="2256164"/>
              <a:ext cx="528026" cy="493514"/>
              <a:chOff x="7132549" y="4412456"/>
              <a:chExt cx="485775" cy="454025"/>
            </a:xfrm>
            <a:solidFill>
              <a:srgbClr val="0B2C4F"/>
            </a:solidFill>
          </p:grpSpPr>
          <p:sp>
            <p:nvSpPr>
              <p:cNvPr id="86" name="Rectangle 18"/>
              <p:cNvSpPr>
                <a:spLocks noChangeArrowheads="1"/>
              </p:cNvSpPr>
              <p:nvPr/>
            </p:nvSpPr>
            <p:spPr bwMode="auto">
              <a:xfrm>
                <a:off x="7199224" y="4525168"/>
                <a:ext cx="236538" cy="22225"/>
              </a:xfrm>
              <a:prstGeom prst="rect">
                <a:avLst/>
              </a:pr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87" name="Rectangle 19"/>
              <p:cNvSpPr>
                <a:spLocks noChangeArrowheads="1"/>
              </p:cNvSpPr>
              <p:nvPr/>
            </p:nvSpPr>
            <p:spPr bwMode="auto">
              <a:xfrm>
                <a:off x="7497674" y="4706143"/>
                <a:ext cx="0" cy="158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88" name="Freeform 20"/>
              <p:cNvSpPr>
                <a:spLocks noEditPoints="1"/>
              </p:cNvSpPr>
              <p:nvPr/>
            </p:nvSpPr>
            <p:spPr bwMode="auto">
              <a:xfrm>
                <a:off x="7132549" y="4412456"/>
                <a:ext cx="365125" cy="425450"/>
              </a:xfrm>
              <a:custGeom>
                <a:avLst/>
                <a:gdLst>
                  <a:gd name="T0" fmla="*/ 158 w 184"/>
                  <a:gd name="T1" fmla="*/ 186 h 213"/>
                  <a:gd name="T2" fmla="*/ 151 w 184"/>
                  <a:gd name="T3" fmla="*/ 190 h 213"/>
                  <a:gd name="T4" fmla="*/ 122 w 184"/>
                  <a:gd name="T5" fmla="*/ 196 h 213"/>
                  <a:gd name="T6" fmla="*/ 85 w 184"/>
                  <a:gd name="T7" fmla="*/ 184 h 213"/>
                  <a:gd name="T8" fmla="*/ 22 w 184"/>
                  <a:gd name="T9" fmla="*/ 184 h 213"/>
                  <a:gd name="T10" fmla="*/ 18 w 184"/>
                  <a:gd name="T11" fmla="*/ 181 h 213"/>
                  <a:gd name="T12" fmla="*/ 18 w 184"/>
                  <a:gd name="T13" fmla="*/ 21 h 213"/>
                  <a:gd name="T14" fmla="*/ 22 w 184"/>
                  <a:gd name="T15" fmla="*/ 17 h 213"/>
                  <a:gd name="T16" fmla="*/ 163 w 184"/>
                  <a:gd name="T17" fmla="*/ 17 h 213"/>
                  <a:gd name="T18" fmla="*/ 166 w 184"/>
                  <a:gd name="T19" fmla="*/ 21 h 213"/>
                  <a:gd name="T20" fmla="*/ 166 w 184"/>
                  <a:gd name="T21" fmla="*/ 85 h 213"/>
                  <a:gd name="T22" fmla="*/ 179 w 184"/>
                  <a:gd name="T23" fmla="*/ 102 h 213"/>
                  <a:gd name="T24" fmla="*/ 184 w 184"/>
                  <a:gd name="T25" fmla="*/ 116 h 213"/>
                  <a:gd name="T26" fmla="*/ 184 w 184"/>
                  <a:gd name="T27" fmla="*/ 21 h 213"/>
                  <a:gd name="T28" fmla="*/ 163 w 184"/>
                  <a:gd name="T29" fmla="*/ 0 h 213"/>
                  <a:gd name="T30" fmla="*/ 22 w 184"/>
                  <a:gd name="T31" fmla="*/ 0 h 213"/>
                  <a:gd name="T32" fmla="*/ 0 w 184"/>
                  <a:gd name="T33" fmla="*/ 21 h 213"/>
                  <a:gd name="T34" fmla="*/ 0 w 184"/>
                  <a:gd name="T35" fmla="*/ 192 h 213"/>
                  <a:gd name="T36" fmla="*/ 22 w 184"/>
                  <a:gd name="T37" fmla="*/ 213 h 213"/>
                  <a:gd name="T38" fmla="*/ 163 w 184"/>
                  <a:gd name="T39" fmla="*/ 213 h 213"/>
                  <a:gd name="T40" fmla="*/ 181 w 184"/>
                  <a:gd name="T41" fmla="*/ 203 h 213"/>
                  <a:gd name="T42" fmla="*/ 158 w 184"/>
                  <a:gd name="T43" fmla="*/ 186 h 213"/>
                  <a:gd name="T44" fmla="*/ 92 w 184"/>
                  <a:gd name="T45" fmla="*/ 206 h 213"/>
                  <a:gd name="T46" fmla="*/ 84 w 184"/>
                  <a:gd name="T47" fmla="*/ 199 h 213"/>
                  <a:gd name="T48" fmla="*/ 92 w 184"/>
                  <a:gd name="T49" fmla="*/ 191 h 213"/>
                  <a:gd name="T50" fmla="*/ 100 w 184"/>
                  <a:gd name="T51" fmla="*/ 199 h 213"/>
                  <a:gd name="T52" fmla="*/ 92 w 184"/>
                  <a:gd name="T53" fmla="*/ 206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4" h="213">
                    <a:moveTo>
                      <a:pt x="158" y="186"/>
                    </a:moveTo>
                    <a:cubicBezTo>
                      <a:pt x="155" y="187"/>
                      <a:pt x="153" y="189"/>
                      <a:pt x="151" y="190"/>
                    </a:cubicBezTo>
                    <a:cubicBezTo>
                      <a:pt x="142" y="194"/>
                      <a:pt x="132" y="196"/>
                      <a:pt x="122" y="196"/>
                    </a:cubicBezTo>
                    <a:cubicBezTo>
                      <a:pt x="109" y="196"/>
                      <a:pt x="96" y="192"/>
                      <a:pt x="85" y="184"/>
                    </a:cubicBezTo>
                    <a:cubicBezTo>
                      <a:pt x="22" y="184"/>
                      <a:pt x="22" y="184"/>
                      <a:pt x="22" y="184"/>
                    </a:cubicBezTo>
                    <a:cubicBezTo>
                      <a:pt x="20" y="184"/>
                      <a:pt x="18" y="183"/>
                      <a:pt x="18" y="18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19"/>
                      <a:pt x="20" y="17"/>
                      <a:pt x="22" y="17"/>
                    </a:cubicBezTo>
                    <a:cubicBezTo>
                      <a:pt x="163" y="17"/>
                      <a:pt x="163" y="17"/>
                      <a:pt x="163" y="17"/>
                    </a:cubicBezTo>
                    <a:cubicBezTo>
                      <a:pt x="165" y="17"/>
                      <a:pt x="166" y="19"/>
                      <a:pt x="166" y="21"/>
                    </a:cubicBezTo>
                    <a:cubicBezTo>
                      <a:pt x="166" y="85"/>
                      <a:pt x="166" y="85"/>
                      <a:pt x="166" y="85"/>
                    </a:cubicBezTo>
                    <a:cubicBezTo>
                      <a:pt x="171" y="90"/>
                      <a:pt x="175" y="95"/>
                      <a:pt x="179" y="102"/>
                    </a:cubicBezTo>
                    <a:cubicBezTo>
                      <a:pt x="181" y="107"/>
                      <a:pt x="183" y="111"/>
                      <a:pt x="184" y="116"/>
                    </a:cubicBezTo>
                    <a:cubicBezTo>
                      <a:pt x="184" y="21"/>
                      <a:pt x="184" y="21"/>
                      <a:pt x="184" y="21"/>
                    </a:cubicBezTo>
                    <a:cubicBezTo>
                      <a:pt x="184" y="9"/>
                      <a:pt x="175" y="0"/>
                      <a:pt x="16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1"/>
                    </a:cubicBezTo>
                    <a:cubicBezTo>
                      <a:pt x="0" y="192"/>
                      <a:pt x="0" y="192"/>
                      <a:pt x="0" y="192"/>
                    </a:cubicBezTo>
                    <a:cubicBezTo>
                      <a:pt x="0" y="204"/>
                      <a:pt x="10" y="213"/>
                      <a:pt x="22" y="213"/>
                    </a:cubicBezTo>
                    <a:cubicBezTo>
                      <a:pt x="163" y="213"/>
                      <a:pt x="163" y="213"/>
                      <a:pt x="163" y="213"/>
                    </a:cubicBezTo>
                    <a:cubicBezTo>
                      <a:pt x="171" y="213"/>
                      <a:pt x="177" y="209"/>
                      <a:pt x="181" y="203"/>
                    </a:cubicBezTo>
                    <a:cubicBezTo>
                      <a:pt x="158" y="186"/>
                      <a:pt x="158" y="186"/>
                      <a:pt x="158" y="186"/>
                    </a:cubicBezTo>
                    <a:close/>
                    <a:moveTo>
                      <a:pt x="92" y="206"/>
                    </a:moveTo>
                    <a:cubicBezTo>
                      <a:pt x="88" y="206"/>
                      <a:pt x="84" y="203"/>
                      <a:pt x="84" y="199"/>
                    </a:cubicBezTo>
                    <a:cubicBezTo>
                      <a:pt x="84" y="194"/>
                      <a:pt x="88" y="191"/>
                      <a:pt x="92" y="191"/>
                    </a:cubicBezTo>
                    <a:cubicBezTo>
                      <a:pt x="96" y="191"/>
                      <a:pt x="100" y="194"/>
                      <a:pt x="100" y="199"/>
                    </a:cubicBezTo>
                    <a:cubicBezTo>
                      <a:pt x="100" y="203"/>
                      <a:pt x="96" y="206"/>
                      <a:pt x="92" y="206"/>
                    </a:cubicBez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89" name="Freeform 21"/>
              <p:cNvSpPr/>
              <p:nvPr/>
            </p:nvSpPr>
            <p:spPr bwMode="auto">
              <a:xfrm>
                <a:off x="7302412" y="4683918"/>
                <a:ext cx="130175" cy="22225"/>
              </a:xfrm>
              <a:custGeom>
                <a:avLst/>
                <a:gdLst>
                  <a:gd name="T0" fmla="*/ 3 w 65"/>
                  <a:gd name="T1" fmla="*/ 10 h 11"/>
                  <a:gd name="T2" fmla="*/ 4 w 65"/>
                  <a:gd name="T3" fmla="*/ 11 h 11"/>
                  <a:gd name="T4" fmla="*/ 65 w 65"/>
                  <a:gd name="T5" fmla="*/ 11 h 11"/>
                  <a:gd name="T6" fmla="*/ 65 w 65"/>
                  <a:gd name="T7" fmla="*/ 0 h 11"/>
                  <a:gd name="T8" fmla="*/ 0 w 65"/>
                  <a:gd name="T9" fmla="*/ 0 h 11"/>
                  <a:gd name="T10" fmla="*/ 3 w 6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">
                    <a:moveTo>
                      <a:pt x="3" y="10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65" y="11"/>
                      <a:pt x="65" y="11"/>
                      <a:pt x="65" y="11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3"/>
                      <a:pt x="2" y="7"/>
                      <a:pt x="3" y="10"/>
                    </a:cubicBez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90" name="Freeform 22"/>
              <p:cNvSpPr/>
              <p:nvPr/>
            </p:nvSpPr>
            <p:spPr bwMode="auto">
              <a:xfrm>
                <a:off x="7196049" y="4683918"/>
                <a:ext cx="52388" cy="22225"/>
              </a:xfrm>
              <a:custGeom>
                <a:avLst/>
                <a:gdLst>
                  <a:gd name="T0" fmla="*/ 0 w 27"/>
                  <a:gd name="T1" fmla="*/ 0 h 11"/>
                  <a:gd name="T2" fmla="*/ 0 w 27"/>
                  <a:gd name="T3" fmla="*/ 11 h 11"/>
                  <a:gd name="T4" fmla="*/ 27 w 27"/>
                  <a:gd name="T5" fmla="*/ 11 h 11"/>
                  <a:gd name="T6" fmla="*/ 25 w 27"/>
                  <a:gd name="T7" fmla="*/ 0 h 11"/>
                  <a:gd name="T8" fmla="*/ 0 w 27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1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6" y="7"/>
                      <a:pt x="25" y="4"/>
                      <a:pt x="2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91" name="Freeform 23"/>
              <p:cNvSpPr/>
              <p:nvPr/>
            </p:nvSpPr>
            <p:spPr bwMode="auto">
              <a:xfrm>
                <a:off x="7302412" y="4629943"/>
                <a:ext cx="131762" cy="25400"/>
              </a:xfrm>
              <a:custGeom>
                <a:avLst/>
                <a:gdLst>
                  <a:gd name="T0" fmla="*/ 5 w 66"/>
                  <a:gd name="T1" fmla="*/ 0 h 12"/>
                  <a:gd name="T2" fmla="*/ 1 w 66"/>
                  <a:gd name="T3" fmla="*/ 9 h 12"/>
                  <a:gd name="T4" fmla="*/ 0 w 66"/>
                  <a:gd name="T5" fmla="*/ 12 h 12"/>
                  <a:gd name="T6" fmla="*/ 66 w 66"/>
                  <a:gd name="T7" fmla="*/ 12 h 12"/>
                  <a:gd name="T8" fmla="*/ 66 w 66"/>
                  <a:gd name="T9" fmla="*/ 5 h 12"/>
                  <a:gd name="T10" fmla="*/ 63 w 66"/>
                  <a:gd name="T11" fmla="*/ 0 h 12"/>
                  <a:gd name="T12" fmla="*/ 5 w 66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" h="12">
                    <a:moveTo>
                      <a:pt x="5" y="0"/>
                    </a:moveTo>
                    <a:cubicBezTo>
                      <a:pt x="3" y="3"/>
                      <a:pt x="2" y="6"/>
                      <a:pt x="1" y="9"/>
                    </a:cubicBezTo>
                    <a:cubicBezTo>
                      <a:pt x="1" y="10"/>
                      <a:pt x="1" y="11"/>
                      <a:pt x="0" y="12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5" y="4"/>
                      <a:pt x="64" y="2"/>
                      <a:pt x="63" y="0"/>
                    </a:cubicBez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92" name="Freeform 24"/>
              <p:cNvSpPr/>
              <p:nvPr/>
            </p:nvSpPr>
            <p:spPr bwMode="auto">
              <a:xfrm>
                <a:off x="7197637" y="4629943"/>
                <a:ext cx="50800" cy="25400"/>
              </a:xfrm>
              <a:custGeom>
                <a:avLst/>
                <a:gdLst>
                  <a:gd name="T0" fmla="*/ 0 w 26"/>
                  <a:gd name="T1" fmla="*/ 0 h 12"/>
                  <a:gd name="T2" fmla="*/ 0 w 26"/>
                  <a:gd name="T3" fmla="*/ 12 h 12"/>
                  <a:gd name="T4" fmla="*/ 24 w 26"/>
                  <a:gd name="T5" fmla="*/ 12 h 12"/>
                  <a:gd name="T6" fmla="*/ 26 w 26"/>
                  <a:gd name="T7" fmla="*/ 0 h 12"/>
                  <a:gd name="T8" fmla="*/ 0 w 26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2"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93" name="Freeform 25"/>
              <p:cNvSpPr/>
              <p:nvPr/>
            </p:nvSpPr>
            <p:spPr bwMode="auto">
              <a:xfrm>
                <a:off x="7197637" y="4577556"/>
                <a:ext cx="85725" cy="22225"/>
              </a:xfrm>
              <a:custGeom>
                <a:avLst/>
                <a:gdLst>
                  <a:gd name="T0" fmla="*/ 43 w 43"/>
                  <a:gd name="T1" fmla="*/ 0 h 12"/>
                  <a:gd name="T2" fmla="*/ 0 w 43"/>
                  <a:gd name="T3" fmla="*/ 0 h 12"/>
                  <a:gd name="T4" fmla="*/ 0 w 43"/>
                  <a:gd name="T5" fmla="*/ 12 h 12"/>
                  <a:gd name="T6" fmla="*/ 34 w 43"/>
                  <a:gd name="T7" fmla="*/ 12 h 12"/>
                  <a:gd name="T8" fmla="*/ 43 w 43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2">
                    <a:moveTo>
                      <a:pt x="4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6" y="8"/>
                      <a:pt x="39" y="4"/>
                      <a:pt x="43" y="0"/>
                    </a:cubicBez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94" name="Freeform 26"/>
              <p:cNvSpPr>
                <a:spLocks noEditPoints="1"/>
              </p:cNvSpPr>
              <p:nvPr/>
            </p:nvSpPr>
            <p:spPr bwMode="auto">
              <a:xfrm>
                <a:off x="7237324" y="4534693"/>
                <a:ext cx="381000" cy="331788"/>
              </a:xfrm>
              <a:custGeom>
                <a:avLst/>
                <a:gdLst>
                  <a:gd name="T0" fmla="*/ 184 w 192"/>
                  <a:gd name="T1" fmla="*/ 132 h 166"/>
                  <a:gd name="T2" fmla="*/ 129 w 192"/>
                  <a:gd name="T3" fmla="*/ 92 h 166"/>
                  <a:gd name="T4" fmla="*/ 125 w 192"/>
                  <a:gd name="T5" fmla="*/ 90 h 166"/>
                  <a:gd name="T6" fmla="*/ 121 w 192"/>
                  <a:gd name="T7" fmla="*/ 43 h 166"/>
                  <a:gd name="T8" fmla="*/ 41 w 192"/>
                  <a:gd name="T9" fmla="*/ 15 h 166"/>
                  <a:gd name="T10" fmla="*/ 15 w 192"/>
                  <a:gd name="T11" fmla="*/ 96 h 166"/>
                  <a:gd name="T12" fmla="*/ 95 w 192"/>
                  <a:gd name="T13" fmla="*/ 124 h 166"/>
                  <a:gd name="T14" fmla="*/ 105 w 192"/>
                  <a:gd name="T15" fmla="*/ 118 h 166"/>
                  <a:gd name="T16" fmla="*/ 108 w 192"/>
                  <a:gd name="T17" fmla="*/ 121 h 166"/>
                  <a:gd name="T18" fmla="*/ 163 w 192"/>
                  <a:gd name="T19" fmla="*/ 161 h 166"/>
                  <a:gd name="T20" fmla="*/ 184 w 192"/>
                  <a:gd name="T21" fmla="*/ 157 h 166"/>
                  <a:gd name="T22" fmla="*/ 188 w 192"/>
                  <a:gd name="T23" fmla="*/ 153 h 166"/>
                  <a:gd name="T24" fmla="*/ 184 w 192"/>
                  <a:gd name="T25" fmla="*/ 132 h 166"/>
                  <a:gd name="T26" fmla="*/ 87 w 192"/>
                  <a:gd name="T27" fmla="*/ 107 h 166"/>
                  <a:gd name="T28" fmla="*/ 32 w 192"/>
                  <a:gd name="T29" fmla="*/ 88 h 166"/>
                  <a:gd name="T30" fmla="*/ 49 w 192"/>
                  <a:gd name="T31" fmla="*/ 32 h 166"/>
                  <a:gd name="T32" fmla="*/ 104 w 192"/>
                  <a:gd name="T33" fmla="*/ 52 h 166"/>
                  <a:gd name="T34" fmla="*/ 87 w 192"/>
                  <a:gd name="T35" fmla="*/ 10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2" h="166">
                    <a:moveTo>
                      <a:pt x="184" y="132"/>
                    </a:moveTo>
                    <a:cubicBezTo>
                      <a:pt x="129" y="92"/>
                      <a:pt x="129" y="92"/>
                      <a:pt x="129" y="92"/>
                    </a:cubicBezTo>
                    <a:cubicBezTo>
                      <a:pt x="128" y="91"/>
                      <a:pt x="126" y="90"/>
                      <a:pt x="125" y="90"/>
                    </a:cubicBezTo>
                    <a:cubicBezTo>
                      <a:pt x="130" y="75"/>
                      <a:pt x="129" y="58"/>
                      <a:pt x="121" y="43"/>
                    </a:cubicBezTo>
                    <a:cubicBezTo>
                      <a:pt x="106" y="13"/>
                      <a:pt x="70" y="0"/>
                      <a:pt x="41" y="15"/>
                    </a:cubicBezTo>
                    <a:cubicBezTo>
                      <a:pt x="11" y="30"/>
                      <a:pt x="0" y="66"/>
                      <a:pt x="15" y="96"/>
                    </a:cubicBezTo>
                    <a:cubicBezTo>
                      <a:pt x="30" y="126"/>
                      <a:pt x="66" y="139"/>
                      <a:pt x="95" y="124"/>
                    </a:cubicBezTo>
                    <a:cubicBezTo>
                      <a:pt x="99" y="122"/>
                      <a:pt x="102" y="120"/>
                      <a:pt x="105" y="118"/>
                    </a:cubicBezTo>
                    <a:cubicBezTo>
                      <a:pt x="106" y="119"/>
                      <a:pt x="107" y="120"/>
                      <a:pt x="108" y="121"/>
                    </a:cubicBezTo>
                    <a:cubicBezTo>
                      <a:pt x="163" y="161"/>
                      <a:pt x="163" y="161"/>
                      <a:pt x="163" y="161"/>
                    </a:cubicBezTo>
                    <a:cubicBezTo>
                      <a:pt x="170" y="166"/>
                      <a:pt x="179" y="164"/>
                      <a:pt x="184" y="157"/>
                    </a:cubicBezTo>
                    <a:cubicBezTo>
                      <a:pt x="188" y="153"/>
                      <a:pt x="188" y="153"/>
                      <a:pt x="188" y="153"/>
                    </a:cubicBezTo>
                    <a:cubicBezTo>
                      <a:pt x="192" y="146"/>
                      <a:pt x="191" y="137"/>
                      <a:pt x="184" y="132"/>
                    </a:cubicBezTo>
                    <a:close/>
                    <a:moveTo>
                      <a:pt x="87" y="107"/>
                    </a:moveTo>
                    <a:cubicBezTo>
                      <a:pt x="67" y="117"/>
                      <a:pt x="42" y="108"/>
                      <a:pt x="32" y="88"/>
                    </a:cubicBezTo>
                    <a:cubicBezTo>
                      <a:pt x="22" y="67"/>
                      <a:pt x="29" y="42"/>
                      <a:pt x="49" y="32"/>
                    </a:cubicBezTo>
                    <a:cubicBezTo>
                      <a:pt x="69" y="22"/>
                      <a:pt x="94" y="31"/>
                      <a:pt x="104" y="52"/>
                    </a:cubicBezTo>
                    <a:cubicBezTo>
                      <a:pt x="114" y="72"/>
                      <a:pt x="107" y="97"/>
                      <a:pt x="87" y="107"/>
                    </a:cubicBezTo>
                    <a:close/>
                  </a:path>
                </a:pathLst>
              </a:custGeom>
              <a:solidFill>
                <a:srgbClr val="006534"/>
              </a:solidFill>
              <a:ln>
                <a:noFill/>
              </a:ln>
            </p:spPr>
            <p:txBody>
              <a:bodyPr/>
              <a:lstStyle/>
              <a:p>
                <a:pPr eaLnBrk="1" fontAlgn="auto" hangingPunct="1">
                  <a:lnSpc>
                    <a:spcPct val="120000"/>
                  </a:lnSpc>
                  <a:defRPr/>
                </a:pPr>
                <a:endParaRPr lang="zh-CN" altLang="en-US" sz="135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</a:endParaRPr>
              </a:p>
            </p:txBody>
          </p:sp>
        </p:grpSp>
      </p:grpSp>
      <p:sp>
        <p:nvSpPr>
          <p:cNvPr id="26" name="文本框 25"/>
          <p:cNvSpPr txBox="1"/>
          <p:nvPr>
            <p:custDataLst>
              <p:tags r:id="rId3"/>
            </p:custDataLst>
          </p:nvPr>
        </p:nvSpPr>
        <p:spPr>
          <a:xfrm>
            <a:off x="494665" y="1346835"/>
            <a:ext cx="197358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1.1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研究背景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一、选题背景及意义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>
            <p:custDataLst>
              <p:tags r:id="rId3"/>
            </p:custDataLst>
          </p:nvPr>
        </p:nvSpPr>
        <p:spPr>
          <a:xfrm>
            <a:off x="494665" y="1346835"/>
            <a:ext cx="1666875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区块链面临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挑战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" name="同侧圆角矩形 1"/>
          <p:cNvSpPr/>
          <p:nvPr>
            <p:custDataLst>
              <p:tags r:id="rId4"/>
            </p:custDataLst>
          </p:nvPr>
        </p:nvSpPr>
        <p:spPr>
          <a:xfrm rot="5400000">
            <a:off x="5998845" y="80010"/>
            <a:ext cx="862330" cy="5088890"/>
          </a:xfrm>
          <a:prstGeom prst="round2SameRect">
            <a:avLst>
              <a:gd name="adj1" fmla="val 49979"/>
              <a:gd name="adj2" fmla="val 0"/>
            </a:avLst>
          </a:prstGeom>
          <a:noFill/>
          <a:ln w="12700">
            <a:solidFill>
              <a:srgbClr val="313D5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8" name="同侧圆角矩形 27"/>
          <p:cNvSpPr/>
          <p:nvPr>
            <p:custDataLst>
              <p:tags r:id="rId5"/>
            </p:custDataLst>
          </p:nvPr>
        </p:nvSpPr>
        <p:spPr>
          <a:xfrm rot="5400000">
            <a:off x="5924763" y="2935141"/>
            <a:ext cx="894746" cy="5129130"/>
          </a:xfrm>
          <a:prstGeom prst="round2SameRect">
            <a:avLst>
              <a:gd name="adj1" fmla="val 50000"/>
              <a:gd name="adj2" fmla="val 0"/>
            </a:avLst>
          </a:prstGeom>
          <a:noFill/>
          <a:ln w="12700">
            <a:solidFill>
              <a:srgbClr val="313D5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9" name="同侧圆角矩形 28"/>
          <p:cNvSpPr/>
          <p:nvPr>
            <p:custDataLst>
              <p:tags r:id="rId6"/>
            </p:custDataLst>
          </p:nvPr>
        </p:nvSpPr>
        <p:spPr>
          <a:xfrm rot="5400000">
            <a:off x="6301740" y="1917700"/>
            <a:ext cx="855980" cy="4413885"/>
          </a:xfrm>
          <a:prstGeom prst="round2SameRect">
            <a:avLst>
              <a:gd name="adj1" fmla="val 50000"/>
              <a:gd name="adj2" fmla="val 0"/>
            </a:avLst>
          </a:prstGeom>
          <a:noFill/>
          <a:ln w="12700">
            <a:solidFill>
              <a:srgbClr val="313D5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-52798" y="2811877"/>
            <a:ext cx="3392170" cy="2843380"/>
            <a:chOff x="523961" y="2512168"/>
            <a:chExt cx="4155082" cy="3482867"/>
          </a:xfrm>
        </p:grpSpPr>
        <p:sp>
          <p:nvSpPr>
            <p:cNvPr id="9" name="椭圆 8"/>
            <p:cNvSpPr/>
            <p:nvPr/>
          </p:nvSpPr>
          <p:spPr>
            <a:xfrm>
              <a:off x="1912979" y="2829835"/>
              <a:ext cx="2439946" cy="2439942"/>
            </a:xfrm>
            <a:prstGeom prst="ellipse">
              <a:avLst/>
            </a:prstGeom>
            <a:noFill/>
            <a:ln w="19050">
              <a:solidFill>
                <a:srgbClr val="00653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20000"/>
                </a:lnSpc>
              </a:pPr>
              <a:r>
                <a:rPr lang="zh-CN" altLang="en-US" sz="2400" b="1" dirty="0" smtClean="0">
                  <a:solidFill>
                    <a:srgbClr val="006534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区块链面临挑战</a:t>
              </a:r>
              <a:endParaRPr lang="zh-CN" altLang="en-US" sz="2400" b="1" dirty="0" smtClean="0">
                <a:solidFill>
                  <a:srgbClr val="006534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0" name="椭圆 4"/>
            <p:cNvSpPr/>
            <p:nvPr/>
          </p:nvSpPr>
          <p:spPr>
            <a:xfrm>
              <a:off x="1596918" y="2512168"/>
              <a:ext cx="3082125" cy="3082122"/>
            </a:xfrm>
            <a:prstGeom prst="donut">
              <a:avLst>
                <a:gd name="adj" fmla="val 7853"/>
              </a:avLst>
            </a:prstGeom>
            <a:solidFill>
              <a:srgbClr val="0065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006534"/>
                </a:solidFill>
              </a:endParaRPr>
            </a:p>
          </p:txBody>
        </p:sp>
        <p:sp>
          <p:nvSpPr>
            <p:cNvPr id="26" name="任意多边形 25"/>
            <p:cNvSpPr/>
            <p:nvPr/>
          </p:nvSpPr>
          <p:spPr>
            <a:xfrm rot="2700000">
              <a:off x="1196175" y="4777057"/>
              <a:ext cx="545764" cy="1890191"/>
            </a:xfrm>
            <a:custGeom>
              <a:avLst/>
              <a:gdLst>
                <a:gd name="connsiteX0" fmla="*/ 0 w 545764"/>
                <a:gd name="connsiteY0" fmla="*/ 474744 h 1890191"/>
                <a:gd name="connsiteX1" fmla="*/ 545764 w 545764"/>
                <a:gd name="connsiteY1" fmla="*/ 474744 h 1890191"/>
                <a:gd name="connsiteX2" fmla="*/ 545764 w 545764"/>
                <a:gd name="connsiteY2" fmla="*/ 1617309 h 1890191"/>
                <a:gd name="connsiteX3" fmla="*/ 272882 w 545764"/>
                <a:gd name="connsiteY3" fmla="*/ 1890191 h 1890191"/>
                <a:gd name="connsiteX4" fmla="*/ 0 w 545764"/>
                <a:gd name="connsiteY4" fmla="*/ 1617309 h 1890191"/>
                <a:gd name="connsiteX5" fmla="*/ 79925 w 545764"/>
                <a:gd name="connsiteY5" fmla="*/ 79925 h 1890191"/>
                <a:gd name="connsiteX6" fmla="*/ 272882 w 545764"/>
                <a:gd name="connsiteY6" fmla="*/ 0 h 1890191"/>
                <a:gd name="connsiteX7" fmla="*/ 545764 w 545764"/>
                <a:gd name="connsiteY7" fmla="*/ 272882 h 1890191"/>
                <a:gd name="connsiteX8" fmla="*/ 545764 w 545764"/>
                <a:gd name="connsiteY8" fmla="*/ 409430 h 1890191"/>
                <a:gd name="connsiteX9" fmla="*/ 0 w 545764"/>
                <a:gd name="connsiteY9" fmla="*/ 409430 h 1890191"/>
                <a:gd name="connsiteX10" fmla="*/ 0 w 545764"/>
                <a:gd name="connsiteY10" fmla="*/ 272882 h 1890191"/>
                <a:gd name="connsiteX11" fmla="*/ 79925 w 545764"/>
                <a:gd name="connsiteY11" fmla="*/ 79925 h 1890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5764" h="1890191">
                  <a:moveTo>
                    <a:pt x="0" y="474744"/>
                  </a:moveTo>
                  <a:lnTo>
                    <a:pt x="545764" y="474744"/>
                  </a:lnTo>
                  <a:lnTo>
                    <a:pt x="545764" y="1617309"/>
                  </a:lnTo>
                  <a:cubicBezTo>
                    <a:pt x="545764" y="1768018"/>
                    <a:pt x="423591" y="1890191"/>
                    <a:pt x="272882" y="1890191"/>
                  </a:cubicBezTo>
                  <a:cubicBezTo>
                    <a:pt x="122173" y="1890191"/>
                    <a:pt x="0" y="1768018"/>
                    <a:pt x="0" y="1617309"/>
                  </a:cubicBezTo>
                  <a:close/>
                  <a:moveTo>
                    <a:pt x="79925" y="79925"/>
                  </a:moveTo>
                  <a:cubicBezTo>
                    <a:pt x="129307" y="30543"/>
                    <a:pt x="197528" y="0"/>
                    <a:pt x="272882" y="0"/>
                  </a:cubicBezTo>
                  <a:cubicBezTo>
                    <a:pt x="423591" y="0"/>
                    <a:pt x="545764" y="122173"/>
                    <a:pt x="545764" y="272882"/>
                  </a:cubicBezTo>
                  <a:lnTo>
                    <a:pt x="545764" y="409430"/>
                  </a:lnTo>
                  <a:lnTo>
                    <a:pt x="0" y="409430"/>
                  </a:lnTo>
                  <a:lnTo>
                    <a:pt x="0" y="272882"/>
                  </a:lnTo>
                  <a:cubicBezTo>
                    <a:pt x="0" y="197528"/>
                    <a:pt x="30543" y="129307"/>
                    <a:pt x="79925" y="79925"/>
                  </a:cubicBezTo>
                  <a:close/>
                </a:path>
              </a:pathLst>
            </a:custGeom>
            <a:solidFill>
              <a:srgbClr val="0065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006534"/>
                </a:solidFill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 rot="2700000">
              <a:off x="1717862" y="4927522"/>
              <a:ext cx="726640" cy="358129"/>
            </a:xfrm>
            <a:prstGeom prst="roundRect">
              <a:avLst/>
            </a:prstGeom>
            <a:solidFill>
              <a:srgbClr val="00653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006534"/>
                </a:solidFill>
              </a:endParaRPr>
            </a:p>
          </p:txBody>
        </p:sp>
      </p:grpSp>
      <p:sp>
        <p:nvSpPr>
          <p:cNvPr id="12" name="矩形 11"/>
          <p:cNvSpPr/>
          <p:nvPr>
            <p:custDataLst>
              <p:tags r:id="rId7"/>
            </p:custDataLst>
          </p:nvPr>
        </p:nvSpPr>
        <p:spPr>
          <a:xfrm>
            <a:off x="4277170" y="2379276"/>
            <a:ext cx="4554828" cy="533400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数据存储和管理：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传统的中心化数据库存在单点故障和数据篡改的风险，而区块链技术可以实现数据的去中心化存储和管理。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5" name="椭圆 14"/>
          <p:cNvSpPr/>
          <p:nvPr>
            <p:custDataLst>
              <p:tags r:id="rId8"/>
            </p:custDataLst>
          </p:nvPr>
        </p:nvSpPr>
        <p:spPr>
          <a:xfrm>
            <a:off x="3359094" y="2224347"/>
            <a:ext cx="797262" cy="797260"/>
          </a:xfrm>
          <a:prstGeom prst="ellipse">
            <a:avLst/>
          </a:prstGeom>
          <a:solidFill>
            <a:srgbClr val="0065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en-US" altLang="zh-CN" sz="28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01</a:t>
            </a:r>
            <a:endParaRPr lang="en-US" altLang="zh-CN" sz="2800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6" name="椭圆 4"/>
          <p:cNvSpPr/>
          <p:nvPr>
            <p:custDataLst>
              <p:tags r:id="rId9"/>
            </p:custDataLst>
          </p:nvPr>
        </p:nvSpPr>
        <p:spPr>
          <a:xfrm>
            <a:off x="3283176" y="2147820"/>
            <a:ext cx="952906" cy="952906"/>
          </a:xfrm>
          <a:custGeom>
            <a:avLst/>
            <a:gdLst/>
            <a:ahLst/>
            <a:cxnLst/>
            <a:rect l="l" t="t" r="r" b="b"/>
            <a:pathLst>
              <a:path w="2473262" h="2473262">
                <a:moveTo>
                  <a:pt x="1236631" y="235688"/>
                </a:moveTo>
                <a:cubicBezTo>
                  <a:pt x="683825" y="235688"/>
                  <a:pt x="235688" y="683825"/>
                  <a:pt x="235688" y="1236631"/>
                </a:cubicBezTo>
                <a:cubicBezTo>
                  <a:pt x="235688" y="1789437"/>
                  <a:pt x="683825" y="2237574"/>
                  <a:pt x="1236631" y="2237574"/>
                </a:cubicBezTo>
                <a:cubicBezTo>
                  <a:pt x="1789437" y="2237574"/>
                  <a:pt x="2237574" y="1789437"/>
                  <a:pt x="2237574" y="1236631"/>
                </a:cubicBezTo>
                <a:cubicBezTo>
                  <a:pt x="2237574" y="683825"/>
                  <a:pt x="1789437" y="235688"/>
                  <a:pt x="1236631" y="235688"/>
                </a:cubicBezTo>
                <a:close/>
                <a:moveTo>
                  <a:pt x="1236631" y="0"/>
                </a:moveTo>
                <a:cubicBezTo>
                  <a:pt x="1919603" y="0"/>
                  <a:pt x="2473262" y="553659"/>
                  <a:pt x="2473262" y="1236631"/>
                </a:cubicBezTo>
                <a:cubicBezTo>
                  <a:pt x="2473262" y="1919603"/>
                  <a:pt x="1919603" y="2473262"/>
                  <a:pt x="1236631" y="2473262"/>
                </a:cubicBezTo>
                <a:cubicBezTo>
                  <a:pt x="553659" y="2473262"/>
                  <a:pt x="0" y="1919603"/>
                  <a:pt x="0" y="1236631"/>
                </a:cubicBezTo>
                <a:cubicBezTo>
                  <a:pt x="0" y="553659"/>
                  <a:pt x="553659" y="0"/>
                  <a:pt x="1236631" y="0"/>
                </a:cubicBezTo>
                <a:close/>
              </a:path>
            </a:pathLst>
          </a:custGeom>
          <a:solidFill>
            <a:srgbClr val="433D3C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17" name="矩形 16"/>
          <p:cNvSpPr/>
          <p:nvPr>
            <p:custDataLst>
              <p:tags r:id="rId10"/>
            </p:custDataLst>
          </p:nvPr>
        </p:nvSpPr>
        <p:spPr>
          <a:xfrm>
            <a:off x="5057143" y="3766839"/>
            <a:ext cx="3917390" cy="755015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数据隐私和安全：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农产品溯源数据涉及到生产者、供应商和消费者的隐私信息，需要采用加密算法确保数据的安全性和隐私保护。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椭圆 17"/>
          <p:cNvSpPr/>
          <p:nvPr>
            <p:custDataLst>
              <p:tags r:id="rId11"/>
            </p:custDataLst>
          </p:nvPr>
        </p:nvSpPr>
        <p:spPr>
          <a:xfrm>
            <a:off x="4131947" y="3724585"/>
            <a:ext cx="797262" cy="797260"/>
          </a:xfrm>
          <a:prstGeom prst="ellipse">
            <a:avLst/>
          </a:prstGeom>
          <a:solidFill>
            <a:srgbClr val="0065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r>
              <a:rPr lang="en-US" altLang="zh-CN" sz="28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02</a:t>
            </a:r>
            <a:endParaRPr lang="en-US" altLang="zh-CN" sz="2800" dirty="0" smtClean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19" name="椭圆 4"/>
          <p:cNvSpPr/>
          <p:nvPr>
            <p:custDataLst>
              <p:tags r:id="rId12"/>
            </p:custDataLst>
          </p:nvPr>
        </p:nvSpPr>
        <p:spPr>
          <a:xfrm>
            <a:off x="4056029" y="3648058"/>
            <a:ext cx="952906" cy="952906"/>
          </a:xfrm>
          <a:custGeom>
            <a:avLst/>
            <a:gdLst/>
            <a:ahLst/>
            <a:cxnLst/>
            <a:rect l="l" t="t" r="r" b="b"/>
            <a:pathLst>
              <a:path w="2473262" h="2473262">
                <a:moveTo>
                  <a:pt x="1236631" y="235688"/>
                </a:moveTo>
                <a:cubicBezTo>
                  <a:pt x="683825" y="235688"/>
                  <a:pt x="235688" y="683825"/>
                  <a:pt x="235688" y="1236631"/>
                </a:cubicBezTo>
                <a:cubicBezTo>
                  <a:pt x="235688" y="1789437"/>
                  <a:pt x="683825" y="2237574"/>
                  <a:pt x="1236631" y="2237574"/>
                </a:cubicBezTo>
                <a:cubicBezTo>
                  <a:pt x="1789437" y="2237574"/>
                  <a:pt x="2237574" y="1789437"/>
                  <a:pt x="2237574" y="1236631"/>
                </a:cubicBezTo>
                <a:cubicBezTo>
                  <a:pt x="2237574" y="683825"/>
                  <a:pt x="1789437" y="235688"/>
                  <a:pt x="1236631" y="235688"/>
                </a:cubicBezTo>
                <a:close/>
                <a:moveTo>
                  <a:pt x="1236631" y="0"/>
                </a:moveTo>
                <a:cubicBezTo>
                  <a:pt x="1919603" y="0"/>
                  <a:pt x="2473262" y="553659"/>
                  <a:pt x="2473262" y="1236631"/>
                </a:cubicBezTo>
                <a:cubicBezTo>
                  <a:pt x="2473262" y="1919603"/>
                  <a:pt x="1919603" y="2473262"/>
                  <a:pt x="1236631" y="2473262"/>
                </a:cubicBezTo>
                <a:cubicBezTo>
                  <a:pt x="553659" y="2473262"/>
                  <a:pt x="0" y="1919603"/>
                  <a:pt x="0" y="1236631"/>
                </a:cubicBezTo>
                <a:cubicBezTo>
                  <a:pt x="0" y="553659"/>
                  <a:pt x="553659" y="0"/>
                  <a:pt x="1236631" y="0"/>
                </a:cubicBezTo>
                <a:close/>
              </a:path>
            </a:pathLst>
          </a:custGeom>
          <a:solidFill>
            <a:srgbClr val="313D51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0" name="矩形 19"/>
          <p:cNvSpPr/>
          <p:nvPr>
            <p:custDataLst>
              <p:tags r:id="rId13"/>
            </p:custDataLst>
          </p:nvPr>
        </p:nvSpPr>
        <p:spPr>
          <a:xfrm>
            <a:off x="4280667" y="5145648"/>
            <a:ext cx="4179382" cy="755015"/>
          </a:xfrm>
          <a:prstGeom prst="rect">
            <a:avLst/>
          </a:prstGeom>
        </p:spPr>
        <p:txBody>
          <a:bodyPr wrap="square">
            <a:spAutoFit/>
          </a:bodyPr>
          <a:p>
            <a:pPr algn="just">
              <a:lnSpc>
                <a:spcPct val="120000"/>
              </a:lnSpc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系统性能和扩展性：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区块链技术在实际应用中面临性能和扩展性的挑战，需要通过优化算法和架构设计来提高系统性能和扩展性。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1" name="椭圆 20"/>
          <p:cNvSpPr/>
          <p:nvPr>
            <p:custDataLst>
              <p:tags r:id="rId14"/>
            </p:custDataLst>
          </p:nvPr>
        </p:nvSpPr>
        <p:spPr>
          <a:xfrm>
            <a:off x="3379777" y="5099779"/>
            <a:ext cx="797262" cy="797260"/>
          </a:xfrm>
          <a:prstGeom prst="ellipse">
            <a:avLst/>
          </a:prstGeom>
          <a:solidFill>
            <a:srgbClr val="0065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p>
            <a:pPr algn="ctr">
              <a:lnSpc>
                <a:spcPct val="120000"/>
              </a:lnSpc>
            </a:pPr>
            <a:r>
              <a:rPr lang="en-US" altLang="zh-CN" sz="28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03</a:t>
            </a:r>
            <a:endParaRPr lang="zh-CN" altLang="en-US" sz="3600" dirty="0">
              <a:solidFill>
                <a:schemeClr val="bg1"/>
              </a:solidFill>
              <a:latin typeface="Agency FB" panose="020B0503020202020204" pitchFamily="34" charset="0"/>
            </a:endParaRPr>
          </a:p>
        </p:txBody>
      </p:sp>
      <p:sp>
        <p:nvSpPr>
          <p:cNvPr id="57" name="椭圆 4"/>
          <p:cNvSpPr/>
          <p:nvPr>
            <p:custDataLst>
              <p:tags r:id="rId15"/>
            </p:custDataLst>
          </p:nvPr>
        </p:nvSpPr>
        <p:spPr>
          <a:xfrm>
            <a:off x="3303859" y="5023252"/>
            <a:ext cx="952906" cy="952906"/>
          </a:xfrm>
          <a:custGeom>
            <a:avLst/>
            <a:gdLst/>
            <a:ahLst/>
            <a:cxnLst/>
            <a:rect l="l" t="t" r="r" b="b"/>
            <a:pathLst>
              <a:path w="2473262" h="2473262">
                <a:moveTo>
                  <a:pt x="1236631" y="235688"/>
                </a:moveTo>
                <a:cubicBezTo>
                  <a:pt x="683825" y="235688"/>
                  <a:pt x="235688" y="683825"/>
                  <a:pt x="235688" y="1236631"/>
                </a:cubicBezTo>
                <a:cubicBezTo>
                  <a:pt x="235688" y="1789437"/>
                  <a:pt x="683825" y="2237574"/>
                  <a:pt x="1236631" y="2237574"/>
                </a:cubicBezTo>
                <a:cubicBezTo>
                  <a:pt x="1789437" y="2237574"/>
                  <a:pt x="2237574" y="1789437"/>
                  <a:pt x="2237574" y="1236631"/>
                </a:cubicBezTo>
                <a:cubicBezTo>
                  <a:pt x="2237574" y="683825"/>
                  <a:pt x="1789437" y="235688"/>
                  <a:pt x="1236631" y="235688"/>
                </a:cubicBezTo>
                <a:close/>
                <a:moveTo>
                  <a:pt x="1236631" y="0"/>
                </a:moveTo>
                <a:cubicBezTo>
                  <a:pt x="1919603" y="0"/>
                  <a:pt x="2473262" y="553659"/>
                  <a:pt x="2473262" y="1236631"/>
                </a:cubicBezTo>
                <a:cubicBezTo>
                  <a:pt x="2473262" y="1919603"/>
                  <a:pt x="1919603" y="2473262"/>
                  <a:pt x="1236631" y="2473262"/>
                </a:cubicBezTo>
                <a:cubicBezTo>
                  <a:pt x="553659" y="2473262"/>
                  <a:pt x="0" y="1919603"/>
                  <a:pt x="0" y="1236631"/>
                </a:cubicBezTo>
                <a:cubicBezTo>
                  <a:pt x="0" y="553659"/>
                  <a:pt x="553659" y="0"/>
                  <a:pt x="1236631" y="0"/>
                </a:cubicBezTo>
                <a:close/>
              </a:path>
            </a:pathLst>
          </a:custGeom>
          <a:solidFill>
            <a:srgbClr val="313D51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p>
            <a:pPr algn="ctr">
              <a:lnSpc>
                <a:spcPct val="120000"/>
              </a:lnSpc>
            </a:pPr>
            <a:endParaRPr lang="zh-CN" altLang="en-US"/>
          </a:p>
        </p:txBody>
      </p:sp>
      <p:sp>
        <p:nvSpPr>
          <p:cNvPr id="27" name="文本框 26"/>
          <p:cNvSpPr txBox="1"/>
          <p:nvPr>
            <p:custDataLst>
              <p:tags r:id="rId16"/>
            </p:custDataLst>
          </p:nvPr>
        </p:nvSpPr>
        <p:spPr>
          <a:xfrm>
            <a:off x="494665" y="1346835"/>
            <a:ext cx="197358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1.1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研究背景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4.81481E-6 L -0.34544 0.59375 " pathEditMode="relative" rAng="0" ptsTypes="AA">
                                      <p:cBhvr>
                                        <p:cTn id="11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279" y="296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8" grpId="0" bldLvl="0" animBg="1"/>
      <p:bldP spid="29" grpId="0" bldLvl="0" animBg="1"/>
      <p:bldP spid="12" grpId="0"/>
      <p:bldP spid="15" grpId="0" bldLvl="0" animBg="1"/>
      <p:bldP spid="16" grpId="0" bldLvl="0" animBg="1"/>
      <p:bldP spid="17" grpId="0"/>
      <p:bldP spid="18" grpId="0" bldLvl="0" animBg="1"/>
      <p:bldP spid="19" grpId="0" bldLvl="0" animBg="1"/>
      <p:bldP spid="20" grpId="0"/>
      <p:bldP spid="21" grpId="0" bldLvl="0" animBg="1"/>
      <p:bldP spid="57" grpId="0" bldLvl="0" animBg="1"/>
      <p:bldP spid="25" grpId="0" animBg="1"/>
      <p:bldP spid="27" grpId="0" animBg="1"/>
      <p:bldP spid="25" grpId="1" animBg="1"/>
      <p:bldP spid="2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一、选题背景及意义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>
            <p:custDataLst>
              <p:tags r:id="rId3"/>
            </p:custDataLst>
          </p:nvPr>
        </p:nvGrpSpPr>
        <p:grpSpPr>
          <a:xfrm>
            <a:off x="334865" y="2239128"/>
            <a:ext cx="3835748" cy="4138341"/>
            <a:chOff x="1823648" y="2061912"/>
            <a:chExt cx="3835748" cy="4138341"/>
          </a:xfrm>
        </p:grpSpPr>
        <p:sp>
          <p:nvSpPr>
            <p:cNvPr id="58" name="矩形 57"/>
            <p:cNvSpPr/>
            <p:nvPr>
              <p:custDataLst>
                <p:tags r:id="rId4"/>
              </p:custDataLst>
            </p:nvPr>
          </p:nvSpPr>
          <p:spPr bwMode="auto">
            <a:xfrm>
              <a:off x="1823648" y="2190078"/>
              <a:ext cx="3835748" cy="36151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8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9" name="Freeform 6"/>
            <p:cNvSpPr/>
            <p:nvPr>
              <p:custDataLst>
                <p:tags r:id="rId5"/>
              </p:custDataLst>
            </p:nvPr>
          </p:nvSpPr>
          <p:spPr bwMode="auto">
            <a:xfrm>
              <a:off x="1965587" y="2061912"/>
              <a:ext cx="3562213" cy="127898"/>
            </a:xfrm>
            <a:custGeom>
              <a:avLst/>
              <a:gdLst>
                <a:gd name="T0" fmla="*/ 285 w 4236"/>
                <a:gd name="T1" fmla="*/ 0 h 186"/>
                <a:gd name="T2" fmla="*/ 3967 w 4236"/>
                <a:gd name="T3" fmla="*/ 0 h 186"/>
                <a:gd name="T4" fmla="*/ 4236 w 4236"/>
                <a:gd name="T5" fmla="*/ 186 h 186"/>
                <a:gd name="T6" fmla="*/ 0 w 4236"/>
                <a:gd name="T7" fmla="*/ 186 h 186"/>
                <a:gd name="T8" fmla="*/ 285 w 4236"/>
                <a:gd name="T9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6" h="186">
                  <a:moveTo>
                    <a:pt x="285" y="0"/>
                  </a:moveTo>
                  <a:lnTo>
                    <a:pt x="3967" y="0"/>
                  </a:lnTo>
                  <a:lnTo>
                    <a:pt x="4236" y="186"/>
                  </a:lnTo>
                  <a:lnTo>
                    <a:pt x="0" y="186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4146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zh-CN" altLang="en-US" sz="1200">
                <a:solidFill>
                  <a:schemeClr val="bg2"/>
                </a:solidFill>
              </a:endParaRPr>
            </a:p>
          </p:txBody>
        </p:sp>
        <p:sp>
          <p:nvSpPr>
            <p:cNvPr id="95" name="Freeform 7"/>
            <p:cNvSpPr/>
            <p:nvPr>
              <p:custDataLst>
                <p:tags r:id="rId6"/>
              </p:custDataLst>
            </p:nvPr>
          </p:nvSpPr>
          <p:spPr bwMode="auto">
            <a:xfrm>
              <a:off x="2203505" y="2061912"/>
              <a:ext cx="3097148" cy="745630"/>
            </a:xfrm>
            <a:custGeom>
              <a:avLst/>
              <a:gdLst>
                <a:gd name="T0" fmla="*/ 0 w 3682"/>
                <a:gd name="T1" fmla="*/ 0 h 786"/>
                <a:gd name="T2" fmla="*/ 3682 w 3682"/>
                <a:gd name="T3" fmla="*/ 0 h 786"/>
                <a:gd name="T4" fmla="*/ 3682 w 3682"/>
                <a:gd name="T5" fmla="*/ 637 h 786"/>
                <a:gd name="T6" fmla="*/ 1823 w 3682"/>
                <a:gd name="T7" fmla="*/ 786 h 786"/>
                <a:gd name="T8" fmla="*/ 0 w 3682"/>
                <a:gd name="T9" fmla="*/ 637 h 786"/>
                <a:gd name="T10" fmla="*/ 0 w 3682"/>
                <a:gd name="T11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82" h="786">
                  <a:moveTo>
                    <a:pt x="0" y="0"/>
                  </a:moveTo>
                  <a:lnTo>
                    <a:pt x="3682" y="0"/>
                  </a:lnTo>
                  <a:lnTo>
                    <a:pt x="3682" y="637"/>
                  </a:lnTo>
                  <a:lnTo>
                    <a:pt x="1823" y="786"/>
                  </a:lnTo>
                  <a:lnTo>
                    <a:pt x="0" y="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53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zh-CN" altLang="en-US" sz="1200"/>
            </a:p>
          </p:txBody>
        </p:sp>
        <p:sp>
          <p:nvSpPr>
            <p:cNvPr id="96" name="矩形 95"/>
            <p:cNvSpPr/>
            <p:nvPr>
              <p:custDataLst>
                <p:tags r:id="rId7"/>
              </p:custDataLst>
            </p:nvPr>
          </p:nvSpPr>
          <p:spPr>
            <a:xfrm>
              <a:off x="2800213" y="2232199"/>
              <a:ext cx="1903730" cy="534035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2400" b="1" spc="300" dirty="0" smtClean="0">
                  <a:solidFill>
                    <a:schemeClr val="bg2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研究</a:t>
              </a:r>
              <a:r>
                <a:rPr lang="zh-CN" altLang="en-US" sz="2400" b="1" spc="300" dirty="0" smtClean="0">
                  <a:solidFill>
                    <a:schemeClr val="bg2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意义一</a:t>
              </a:r>
              <a:endParaRPr lang="zh-CN" altLang="en-US" sz="2400" b="1" spc="300" dirty="0">
                <a:solidFill>
                  <a:schemeClr val="bg2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97" name="TextBox 10"/>
            <p:cNvSpPr txBox="1"/>
            <p:nvPr>
              <p:custDataLst>
                <p:tags r:id="rId8"/>
              </p:custDataLst>
            </p:nvPr>
          </p:nvSpPr>
          <p:spPr>
            <a:xfrm>
              <a:off x="2203505" y="3082403"/>
              <a:ext cx="3097147" cy="31178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>
                <a:lnSpc>
                  <a:spcPct val="120000"/>
                </a:lnSpc>
              </a:pPr>
              <a:r>
                <a:rPr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农产品追溯机制的实施显著提高了追踪效率，确保了食品安全与品质，同时通过验证产品真伪支撑了价格合理性，降低了欺诈。然而，线上交易平台众多且管理模式单一，质量检测难以全面覆盖。我国农业部门正构建追溯系统以解决此问题。传统溯源系统多为中心化平台，虽操作简便，但数据安全和监管手段不足，存在篡改和数据安全风险。</a:t>
              </a:r>
              <a:endParaRPr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98" name="组合 97"/>
          <p:cNvGrpSpPr/>
          <p:nvPr>
            <p:custDataLst>
              <p:tags r:id="rId9"/>
            </p:custDataLst>
          </p:nvPr>
        </p:nvGrpSpPr>
        <p:grpSpPr>
          <a:xfrm>
            <a:off x="4931578" y="2239128"/>
            <a:ext cx="3835748" cy="3743352"/>
            <a:chOff x="1823648" y="2061912"/>
            <a:chExt cx="3835748" cy="3743352"/>
          </a:xfrm>
        </p:grpSpPr>
        <p:sp>
          <p:nvSpPr>
            <p:cNvPr id="99" name="矩形 98"/>
            <p:cNvSpPr/>
            <p:nvPr>
              <p:custDataLst>
                <p:tags r:id="rId10"/>
              </p:custDataLst>
            </p:nvPr>
          </p:nvSpPr>
          <p:spPr bwMode="auto">
            <a:xfrm>
              <a:off x="1823648" y="2190078"/>
              <a:ext cx="3835748" cy="361518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2">
                  <a:lumMod val="8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100" name="Freeform 6"/>
            <p:cNvSpPr/>
            <p:nvPr>
              <p:custDataLst>
                <p:tags r:id="rId11"/>
              </p:custDataLst>
            </p:nvPr>
          </p:nvSpPr>
          <p:spPr bwMode="auto">
            <a:xfrm>
              <a:off x="1965587" y="2061912"/>
              <a:ext cx="3562213" cy="127898"/>
            </a:xfrm>
            <a:custGeom>
              <a:avLst/>
              <a:gdLst>
                <a:gd name="T0" fmla="*/ 285 w 4236"/>
                <a:gd name="T1" fmla="*/ 0 h 186"/>
                <a:gd name="T2" fmla="*/ 3967 w 4236"/>
                <a:gd name="T3" fmla="*/ 0 h 186"/>
                <a:gd name="T4" fmla="*/ 4236 w 4236"/>
                <a:gd name="T5" fmla="*/ 186 h 186"/>
                <a:gd name="T6" fmla="*/ 0 w 4236"/>
                <a:gd name="T7" fmla="*/ 186 h 186"/>
                <a:gd name="T8" fmla="*/ 285 w 4236"/>
                <a:gd name="T9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36" h="186">
                  <a:moveTo>
                    <a:pt x="285" y="0"/>
                  </a:moveTo>
                  <a:lnTo>
                    <a:pt x="3967" y="0"/>
                  </a:lnTo>
                  <a:lnTo>
                    <a:pt x="4236" y="186"/>
                  </a:lnTo>
                  <a:lnTo>
                    <a:pt x="0" y="186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4146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zh-CN" altLang="en-US" sz="1200">
                <a:solidFill>
                  <a:schemeClr val="bg2"/>
                </a:solidFill>
              </a:endParaRPr>
            </a:p>
          </p:txBody>
        </p:sp>
        <p:sp>
          <p:nvSpPr>
            <p:cNvPr id="101" name="Freeform 7"/>
            <p:cNvSpPr/>
            <p:nvPr>
              <p:custDataLst>
                <p:tags r:id="rId12"/>
              </p:custDataLst>
            </p:nvPr>
          </p:nvSpPr>
          <p:spPr bwMode="auto">
            <a:xfrm>
              <a:off x="2203505" y="2061912"/>
              <a:ext cx="3097148" cy="745630"/>
            </a:xfrm>
            <a:custGeom>
              <a:avLst/>
              <a:gdLst>
                <a:gd name="T0" fmla="*/ 0 w 3682"/>
                <a:gd name="T1" fmla="*/ 0 h 786"/>
                <a:gd name="T2" fmla="*/ 3682 w 3682"/>
                <a:gd name="T3" fmla="*/ 0 h 786"/>
                <a:gd name="T4" fmla="*/ 3682 w 3682"/>
                <a:gd name="T5" fmla="*/ 637 h 786"/>
                <a:gd name="T6" fmla="*/ 1823 w 3682"/>
                <a:gd name="T7" fmla="*/ 786 h 786"/>
                <a:gd name="T8" fmla="*/ 0 w 3682"/>
                <a:gd name="T9" fmla="*/ 637 h 786"/>
                <a:gd name="T10" fmla="*/ 0 w 3682"/>
                <a:gd name="T11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82" h="786">
                  <a:moveTo>
                    <a:pt x="0" y="0"/>
                  </a:moveTo>
                  <a:lnTo>
                    <a:pt x="3682" y="0"/>
                  </a:lnTo>
                  <a:lnTo>
                    <a:pt x="3682" y="637"/>
                  </a:lnTo>
                  <a:lnTo>
                    <a:pt x="1823" y="786"/>
                  </a:lnTo>
                  <a:lnTo>
                    <a:pt x="0" y="6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653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zh-CN" altLang="en-US" sz="1200"/>
            </a:p>
          </p:txBody>
        </p:sp>
        <p:sp>
          <p:nvSpPr>
            <p:cNvPr id="102" name="矩形 101"/>
            <p:cNvSpPr/>
            <p:nvPr>
              <p:custDataLst>
                <p:tags r:id="rId13"/>
              </p:custDataLst>
            </p:nvPr>
          </p:nvSpPr>
          <p:spPr>
            <a:xfrm>
              <a:off x="2800213" y="2232199"/>
              <a:ext cx="1903730" cy="534035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 algn="just">
                <a:lnSpc>
                  <a:spcPct val="120000"/>
                </a:lnSpc>
              </a:pPr>
              <a:r>
                <a:rPr lang="zh-CN" altLang="en-US" sz="2400" b="1" spc="300" dirty="0" smtClean="0">
                  <a:solidFill>
                    <a:schemeClr val="bg2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研究意义</a:t>
              </a:r>
              <a:r>
                <a:rPr lang="zh-CN" altLang="en-US" sz="2400" b="1" spc="300" dirty="0">
                  <a:solidFill>
                    <a:schemeClr val="bg2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二</a:t>
              </a:r>
              <a:endParaRPr lang="zh-CN" altLang="en-US" sz="2400" b="1" spc="300" dirty="0">
                <a:solidFill>
                  <a:schemeClr val="bg2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03" name="TextBox 10"/>
            <p:cNvSpPr txBox="1"/>
            <p:nvPr>
              <p:custDataLst>
                <p:tags r:id="rId14"/>
              </p:custDataLst>
            </p:nvPr>
          </p:nvSpPr>
          <p:spPr>
            <a:xfrm>
              <a:off x="2203505" y="3082403"/>
              <a:ext cx="3097147" cy="26752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just">
                <a:lnSpc>
                  <a:spcPct val="120000"/>
                </a:lnSpc>
              </a:pPr>
              <a:r>
                <a:rPr sz="1400" dirty="0">
                  <a:solidFill>
                    <a:schemeClr val="bg2">
                      <a:lumMod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本文通过对溯源方案进行区块链技术设计，并开发Web应用程序，构建了一个农产品溯源信息系统，旨在加强农产品全过程管理，保障食品安全。该研究提升了溯源系统的可信度和效率，增强了消费者信任，促进了农业生产的数字化转型，提升了生产效率和管理水平，为其他领域的应用提供了有益参考。</a:t>
              </a:r>
              <a:endParaRPr sz="1400" dirty="0">
                <a:solidFill>
                  <a:schemeClr val="bg2">
                    <a:lumMod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 algn="just">
                <a:lnSpc>
                  <a:spcPct val="120000"/>
                </a:lnSpc>
              </a:pPr>
              <a:endParaRPr lang="en-US" altLang="zh-CN" sz="1400" dirty="0">
                <a:solidFill>
                  <a:schemeClr val="bg2">
                    <a:lumMod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sp>
        <p:nvSpPr>
          <p:cNvPr id="13" name="文本框 12"/>
          <p:cNvSpPr txBox="1"/>
          <p:nvPr>
            <p:custDataLst>
              <p:tags r:id="rId15"/>
            </p:custDataLst>
          </p:nvPr>
        </p:nvSpPr>
        <p:spPr>
          <a:xfrm>
            <a:off x="494665" y="1346835"/>
            <a:ext cx="197358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1.2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研究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意义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一、选题背景及意义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494665" y="1346835"/>
            <a:ext cx="211582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1.3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国内外发展现状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21" name="组合 20"/>
          <p:cNvGrpSpPr/>
          <p:nvPr>
            <p:custDataLst>
              <p:tags r:id="rId4"/>
            </p:custDataLst>
          </p:nvPr>
        </p:nvGrpSpPr>
        <p:grpSpPr>
          <a:xfrm>
            <a:off x="285975" y="2106575"/>
            <a:ext cx="8585052" cy="4181406"/>
            <a:chOff x="1138238" y="995645"/>
            <a:chExt cx="10807584" cy="5263906"/>
          </a:xfrm>
        </p:grpSpPr>
        <p:sp>
          <p:nvSpPr>
            <p:cNvPr id="22" name="Freeform 6"/>
            <p:cNvSpPr/>
            <p:nvPr/>
          </p:nvSpPr>
          <p:spPr bwMode="auto">
            <a:xfrm>
              <a:off x="1138238" y="2667283"/>
              <a:ext cx="2065338" cy="1787525"/>
            </a:xfrm>
            <a:custGeom>
              <a:avLst/>
              <a:gdLst>
                <a:gd name="T0" fmla="*/ 2143 w 2858"/>
                <a:gd name="T1" fmla="*/ 0 h 2475"/>
                <a:gd name="T2" fmla="*/ 2501 w 2858"/>
                <a:gd name="T3" fmla="*/ 619 h 2475"/>
                <a:gd name="T4" fmla="*/ 2858 w 2858"/>
                <a:gd name="T5" fmla="*/ 1238 h 2475"/>
                <a:gd name="T6" fmla="*/ 2501 w 2858"/>
                <a:gd name="T7" fmla="*/ 1856 h 2475"/>
                <a:gd name="T8" fmla="*/ 2143 w 2858"/>
                <a:gd name="T9" fmla="*/ 2475 h 2475"/>
                <a:gd name="T10" fmla="*/ 1429 w 2858"/>
                <a:gd name="T11" fmla="*/ 2475 h 2475"/>
                <a:gd name="T12" fmla="*/ 714 w 2858"/>
                <a:gd name="T13" fmla="*/ 2475 h 2475"/>
                <a:gd name="T14" fmla="*/ 357 w 2858"/>
                <a:gd name="T15" fmla="*/ 1856 h 2475"/>
                <a:gd name="T16" fmla="*/ 0 w 2858"/>
                <a:gd name="T17" fmla="*/ 1238 h 2475"/>
                <a:gd name="T18" fmla="*/ 357 w 2858"/>
                <a:gd name="T19" fmla="*/ 619 h 2475"/>
                <a:gd name="T20" fmla="*/ 714 w 2858"/>
                <a:gd name="T21" fmla="*/ 0 h 2475"/>
                <a:gd name="T22" fmla="*/ 1429 w 2858"/>
                <a:gd name="T23" fmla="*/ 0 h 2475"/>
                <a:gd name="T24" fmla="*/ 2143 w 2858"/>
                <a:gd name="T25" fmla="*/ 0 h 2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58" h="2475">
                  <a:moveTo>
                    <a:pt x="2143" y="0"/>
                  </a:moveTo>
                  <a:lnTo>
                    <a:pt x="2501" y="619"/>
                  </a:lnTo>
                  <a:lnTo>
                    <a:pt x="2858" y="1238"/>
                  </a:lnTo>
                  <a:lnTo>
                    <a:pt x="2501" y="1856"/>
                  </a:lnTo>
                  <a:lnTo>
                    <a:pt x="2143" y="2475"/>
                  </a:lnTo>
                  <a:lnTo>
                    <a:pt x="1429" y="2475"/>
                  </a:lnTo>
                  <a:lnTo>
                    <a:pt x="714" y="2475"/>
                  </a:lnTo>
                  <a:lnTo>
                    <a:pt x="357" y="1856"/>
                  </a:lnTo>
                  <a:lnTo>
                    <a:pt x="0" y="1238"/>
                  </a:lnTo>
                  <a:lnTo>
                    <a:pt x="357" y="619"/>
                  </a:lnTo>
                  <a:lnTo>
                    <a:pt x="714" y="0"/>
                  </a:lnTo>
                  <a:lnTo>
                    <a:pt x="1429" y="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006534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2400">
                <a:solidFill>
                  <a:srgbClr val="213555"/>
                </a:solidFill>
              </a:endParaRPr>
            </a:p>
          </p:txBody>
        </p:sp>
        <p:sp>
          <p:nvSpPr>
            <p:cNvPr id="23" name="Line 7"/>
            <p:cNvSpPr>
              <a:spLocks noChangeShapeType="1"/>
            </p:cNvSpPr>
            <p:nvPr/>
          </p:nvSpPr>
          <p:spPr bwMode="auto">
            <a:xfrm flipV="1">
              <a:off x="2690813" y="1833845"/>
              <a:ext cx="1055688" cy="833438"/>
            </a:xfrm>
            <a:prstGeom prst="line">
              <a:avLst/>
            </a:prstGeom>
            <a:noFill/>
            <a:ln w="9" cap="flat">
              <a:solidFill>
                <a:srgbClr val="2E2C2C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2400">
                <a:solidFill>
                  <a:srgbClr val="213555"/>
                </a:solidFill>
              </a:endParaRPr>
            </a:p>
          </p:txBody>
        </p:sp>
        <p:sp>
          <p:nvSpPr>
            <p:cNvPr id="24" name="Line 8"/>
            <p:cNvSpPr>
              <a:spLocks noChangeShapeType="1"/>
            </p:cNvSpPr>
            <p:nvPr/>
          </p:nvSpPr>
          <p:spPr bwMode="auto">
            <a:xfrm flipV="1">
              <a:off x="3201987" y="3564220"/>
              <a:ext cx="549275" cy="0"/>
            </a:xfrm>
            <a:prstGeom prst="line">
              <a:avLst/>
            </a:prstGeom>
            <a:noFill/>
            <a:ln w="9" cap="flat">
              <a:solidFill>
                <a:srgbClr val="2E2C2C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2400">
                <a:solidFill>
                  <a:srgbClr val="213555"/>
                </a:solidFill>
              </a:endParaRPr>
            </a:p>
          </p:txBody>
        </p:sp>
        <p:sp>
          <p:nvSpPr>
            <p:cNvPr id="25" name="Line 13"/>
            <p:cNvSpPr>
              <a:spLocks noChangeShapeType="1"/>
            </p:cNvSpPr>
            <p:nvPr/>
          </p:nvSpPr>
          <p:spPr bwMode="auto">
            <a:xfrm>
              <a:off x="2690813" y="4456395"/>
              <a:ext cx="1055688" cy="833438"/>
            </a:xfrm>
            <a:prstGeom prst="line">
              <a:avLst/>
            </a:prstGeom>
            <a:noFill/>
            <a:ln w="9" cap="flat">
              <a:solidFill>
                <a:srgbClr val="2E2C2C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2400">
                <a:solidFill>
                  <a:srgbClr val="213555"/>
                </a:solidFill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3751263" y="995645"/>
              <a:ext cx="8193760" cy="1686716"/>
              <a:chOff x="3751263" y="995645"/>
              <a:chExt cx="8193760" cy="1686716"/>
            </a:xfrm>
          </p:grpSpPr>
          <p:sp>
            <p:nvSpPr>
              <p:cNvPr id="44" name="Rectangle 9"/>
              <p:cNvSpPr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3751263" y="1333788"/>
                <a:ext cx="8192961" cy="1348573"/>
              </a:xfrm>
              <a:prstGeom prst="rect">
                <a:avLst/>
              </a:prstGeom>
              <a:solidFill>
                <a:srgbClr val="FFFFFF"/>
              </a:solidFill>
              <a:ln w="9" cap="flat">
                <a:solidFill>
                  <a:schemeClr val="bg2">
                    <a:lumMod val="75000"/>
                  </a:schemeClr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rgbClr val="213555"/>
                  </a:solidFill>
                </a:endParaRPr>
              </a:p>
            </p:txBody>
          </p:sp>
          <p:sp>
            <p:nvSpPr>
              <p:cNvPr id="45" name="Rectangle 10"/>
              <p:cNvSpPr>
                <a:spLocks noChangeArrowheads="1"/>
              </p:cNvSpPr>
              <p:nvPr>
                <p:custDataLst>
                  <p:tags r:id="rId6"/>
                </p:custDataLst>
              </p:nvPr>
            </p:nvSpPr>
            <p:spPr bwMode="auto">
              <a:xfrm>
                <a:off x="5540301" y="995645"/>
                <a:ext cx="4578114" cy="581957"/>
              </a:xfrm>
              <a:prstGeom prst="rect">
                <a:avLst/>
              </a:prstGeom>
              <a:solidFill>
                <a:srgbClr val="006534"/>
              </a:solidFill>
              <a:ln w="19050" cap="flat">
                <a:solidFill>
                  <a:schemeClr val="bg2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rgbClr val="213555"/>
                  </a:solidFill>
                </a:endParaRPr>
              </a:p>
            </p:txBody>
          </p:sp>
          <p:sp>
            <p:nvSpPr>
              <p:cNvPr id="46" name="TextBox 16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5540301" y="995645"/>
                <a:ext cx="4578114" cy="5331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b="1" dirty="0" smtClean="0">
                    <a:solidFill>
                      <a:schemeClr val="bg1"/>
                    </a:solidFill>
                    <a:latin typeface="+mn-ea"/>
                  </a:rPr>
                  <a:t>传统农产品溯源研究现状</a:t>
                </a:r>
                <a:endParaRPr lang="zh-CN" altLang="en-US" b="1" dirty="0" smtClean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47" name="TextBox 17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3752062" y="1644751"/>
                <a:ext cx="8192961" cy="9504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农产品溯源技术利用现代信息技术，全程记录农产品从种植到餐桌的各环节，对保障食品安全、提升消费者信任至关重要。国家政策方面，我国自1995年起实施相关法规，不断完善食品追溯体系。然而，传统溯源系统中心化程度高，存在数据安全问题，需进一步探索新技术解决。</a:t>
                </a:r>
                <a:endPara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3751263" y="2741895"/>
              <a:ext cx="8192961" cy="1736710"/>
              <a:chOff x="3751263" y="2741895"/>
              <a:chExt cx="8192961" cy="1736710"/>
            </a:xfrm>
          </p:grpSpPr>
          <p:sp>
            <p:nvSpPr>
              <p:cNvPr id="38" name="Rectangle 11"/>
              <p:cNvSpPr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3751263" y="3081636"/>
                <a:ext cx="8192961" cy="1346975"/>
              </a:xfrm>
              <a:prstGeom prst="rect">
                <a:avLst/>
              </a:prstGeom>
              <a:solidFill>
                <a:srgbClr val="FFFFFF"/>
              </a:solidFill>
              <a:ln w="9" cap="flat">
                <a:solidFill>
                  <a:schemeClr val="bg2">
                    <a:lumMod val="75000"/>
                  </a:schemeClr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rgbClr val="213555"/>
                  </a:solidFill>
                </a:endParaRPr>
              </a:p>
            </p:txBody>
          </p:sp>
          <p:sp>
            <p:nvSpPr>
              <p:cNvPr id="40" name="Rectangle 12"/>
              <p:cNvSpPr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5540301" y="2741895"/>
                <a:ext cx="4578114" cy="584355"/>
              </a:xfrm>
              <a:prstGeom prst="rect">
                <a:avLst/>
              </a:prstGeom>
              <a:solidFill>
                <a:srgbClr val="006534"/>
              </a:solidFill>
              <a:ln w="19050" cap="flat">
                <a:solidFill>
                  <a:schemeClr val="bg2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rgbClr val="213555"/>
                  </a:solidFill>
                </a:endParaRPr>
              </a:p>
            </p:txBody>
          </p:sp>
          <p:sp>
            <p:nvSpPr>
              <p:cNvPr id="41" name="TextBox 18"/>
              <p:cNvSpPr txBox="1"/>
              <p:nvPr>
                <p:custDataLst>
                  <p:tags r:id="rId11"/>
                </p:custDataLst>
              </p:nvPr>
            </p:nvSpPr>
            <p:spPr>
              <a:xfrm>
                <a:off x="5540301" y="2750688"/>
                <a:ext cx="4578913" cy="5331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b="1" dirty="0" smtClean="0">
                    <a:solidFill>
                      <a:schemeClr val="bg1"/>
                    </a:solidFill>
                    <a:latin typeface="+mn-ea"/>
                  </a:rPr>
                  <a:t>基于区块链的农产品溯源研究现状</a:t>
                </a:r>
                <a:endParaRPr lang="zh-CN" altLang="en-US" b="1" dirty="0" smtClean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43" name="TextBox 19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3752062" y="3510110"/>
                <a:ext cx="8192162" cy="9684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>
                    <a:solidFill>
                      <a:schemeClr val="accent1"/>
                    </a:solidFill>
                    <a:latin typeface="+mn-ea"/>
                    <a:ea typeface="+mn-ea"/>
                  </a:defRPr>
                </a:lvl1pPr>
              </a:lstStyle>
              <a:p>
                <a:pPr algn="just"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近年来，区块链技术在农产品溯源中备受关注，众多文献探讨了其在供应链可追溯性中的应用。尽管已有多种基于区块链的溯源系统被提出，但在存储容量、可伸缩性及数据保护上仍存局限。文献提出了优化方案，旨在提高系统效率、灵活性和数据隐私保护。</a:t>
                </a:r>
                <a:endPara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3751263" y="4494495"/>
              <a:ext cx="8194559" cy="1765056"/>
              <a:chOff x="3751263" y="4494495"/>
              <a:chExt cx="8194559" cy="1765056"/>
            </a:xfrm>
          </p:grpSpPr>
          <p:sp>
            <p:nvSpPr>
              <p:cNvPr id="34" name="Rectangle 14"/>
              <p:cNvSpPr>
                <a:spLocks noChangeArrowhead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3751263" y="4832638"/>
                <a:ext cx="8192961" cy="1348573"/>
              </a:xfrm>
              <a:prstGeom prst="rect">
                <a:avLst/>
              </a:prstGeom>
              <a:solidFill>
                <a:srgbClr val="FFFFFF"/>
              </a:solidFill>
              <a:ln w="9" cap="flat">
                <a:solidFill>
                  <a:schemeClr val="bg2">
                    <a:lumMod val="75000"/>
                  </a:schemeClr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rgbClr val="213555"/>
                  </a:solidFill>
                </a:endParaRPr>
              </a:p>
            </p:txBody>
          </p:sp>
          <p:sp>
            <p:nvSpPr>
              <p:cNvPr id="35" name="Rectangle 15"/>
              <p:cNvSpPr>
                <a:spLocks noChangeArrowhead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5540301" y="4494495"/>
                <a:ext cx="4578114" cy="584355"/>
              </a:xfrm>
              <a:prstGeom prst="rect">
                <a:avLst/>
              </a:prstGeom>
              <a:solidFill>
                <a:srgbClr val="006534"/>
              </a:solidFill>
              <a:ln w="19050" cap="flat">
                <a:solidFill>
                  <a:schemeClr val="bg2"/>
                </a:solidFill>
                <a:prstDash val="solid"/>
                <a:miter lim="800000"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pPr>
                  <a:lnSpc>
                    <a:spcPct val="120000"/>
                  </a:lnSpc>
                </a:pPr>
                <a:endParaRPr lang="zh-CN" altLang="en-US" sz="1600">
                  <a:solidFill>
                    <a:srgbClr val="213555"/>
                  </a:solidFill>
                </a:endParaRPr>
              </a:p>
            </p:txBody>
          </p:sp>
          <p:sp>
            <p:nvSpPr>
              <p:cNvPr id="36" name="TextBox 20"/>
              <p:cNvSpPr txBox="1"/>
              <p:nvPr>
                <p:custDataLst>
                  <p:tags r:id="rId15"/>
                </p:custDataLst>
              </p:nvPr>
            </p:nvSpPr>
            <p:spPr>
              <a:xfrm>
                <a:off x="5540301" y="4497693"/>
                <a:ext cx="4578913" cy="5331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b="1" dirty="0" smtClean="0">
                    <a:solidFill>
                      <a:schemeClr val="bg1"/>
                    </a:solidFill>
                    <a:latin typeface="+mn-ea"/>
                  </a:rPr>
                  <a:t>国内外研究现状总结</a:t>
                </a:r>
                <a:endParaRPr lang="zh-CN" altLang="en-US" b="1" dirty="0" smtClean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37" name="TextBox 21"/>
              <p:cNvSpPr txBox="1"/>
              <p:nvPr>
                <p:custDataLst>
                  <p:tags r:id="rId16"/>
                </p:custDataLst>
              </p:nvPr>
            </p:nvSpPr>
            <p:spPr>
              <a:xfrm>
                <a:off x="3752062" y="5030886"/>
                <a:ext cx="8193760" cy="1228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>
                    <a:solidFill>
                      <a:schemeClr val="accent1"/>
                    </a:solidFill>
                    <a:latin typeface="+mn-ea"/>
                    <a:ea typeface="+mn-ea"/>
                  </a:defRPr>
                </a:lvl1pPr>
              </a:lstStyle>
              <a:p>
                <a:pPr algn="just"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本文通过文献综述发现，区块链在农产品溯源中虽有进展但仍存性能、扩展性及数据隐私等问题。农产品追溯复杂且现有系统多为中心化，存在安全、可追溯性及可靠性问题。区块链虽提供安全访问环境，但面临交易处理、安全性及隐私泄露挑战，需结合应用以确保安全性、可追溯性及不变性。</a:t>
                </a:r>
                <a:endPara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  <p:sp>
          <p:nvSpPr>
            <p:cNvPr id="33" name="TextBox 22"/>
            <p:cNvSpPr txBox="1"/>
            <p:nvPr/>
          </p:nvSpPr>
          <p:spPr>
            <a:xfrm>
              <a:off x="1438197" y="2750749"/>
              <a:ext cx="1499007" cy="17882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400" b="1" dirty="0" smtClean="0">
                  <a:solidFill>
                    <a:schemeClr val="bg1"/>
                  </a:solidFill>
                  <a:latin typeface="+mn-ea"/>
                </a:rPr>
                <a:t>国内外发展现状</a:t>
              </a:r>
              <a:endParaRPr lang="zh-CN" altLang="en-US" sz="2400" b="1" dirty="0" smtClean="0">
                <a:solidFill>
                  <a:schemeClr val="bg1"/>
                </a:solidFill>
                <a:latin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二、研究方案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grpSp>
        <p:nvGrpSpPr>
          <p:cNvPr id="27" name="组合 26"/>
          <p:cNvGrpSpPr/>
          <p:nvPr>
            <p:custDataLst>
              <p:tags r:id="rId3"/>
            </p:custDataLst>
          </p:nvPr>
        </p:nvGrpSpPr>
        <p:grpSpPr>
          <a:xfrm>
            <a:off x="4624651" y="1817078"/>
            <a:ext cx="1817741" cy="1817743"/>
            <a:chOff x="539552" y="1275606"/>
            <a:chExt cx="1533066" cy="1533067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29" name="椭圆 28"/>
            <p:cNvSpPr/>
            <p:nvPr>
              <p:custDataLst>
                <p:tags r:id="rId4"/>
              </p:custDataLst>
            </p:nvPr>
          </p:nvSpPr>
          <p:spPr>
            <a:xfrm>
              <a:off x="599841" y="1335895"/>
              <a:ext cx="1412488" cy="1412488"/>
            </a:xfrm>
            <a:prstGeom prst="ellipse">
              <a:avLst/>
            </a:prstGeom>
            <a:noFill/>
            <a:ln w="22225">
              <a:solidFill>
                <a:srgbClr val="433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  <p:sp>
          <p:nvSpPr>
            <p:cNvPr id="32" name="空心弧 31"/>
            <p:cNvSpPr/>
            <p:nvPr>
              <p:custDataLst>
                <p:tags r:id="rId5"/>
              </p:custDataLst>
            </p:nvPr>
          </p:nvSpPr>
          <p:spPr>
            <a:xfrm>
              <a:off x="539552" y="1275606"/>
              <a:ext cx="1533066" cy="1533067"/>
            </a:xfrm>
            <a:prstGeom prst="blockArc">
              <a:avLst>
                <a:gd name="adj1" fmla="val 16159021"/>
                <a:gd name="adj2" fmla="val 8346940"/>
                <a:gd name="adj3" fmla="val 6804"/>
              </a:avLst>
            </a:prstGeom>
            <a:solidFill>
              <a:srgbClr val="0065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</p:grpSp>
      <p:grpSp>
        <p:nvGrpSpPr>
          <p:cNvPr id="34" name="组合 33"/>
          <p:cNvGrpSpPr/>
          <p:nvPr>
            <p:custDataLst>
              <p:tags r:id="rId6"/>
            </p:custDataLst>
          </p:nvPr>
        </p:nvGrpSpPr>
        <p:grpSpPr>
          <a:xfrm>
            <a:off x="2426524" y="1817078"/>
            <a:ext cx="1817741" cy="1817743"/>
            <a:chOff x="2714638" y="1275606"/>
            <a:chExt cx="1533066" cy="1533067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37" name="椭圆 36"/>
            <p:cNvSpPr/>
            <p:nvPr>
              <p:custDataLst>
                <p:tags r:id="rId7"/>
              </p:custDataLst>
            </p:nvPr>
          </p:nvSpPr>
          <p:spPr>
            <a:xfrm>
              <a:off x="2774927" y="1335895"/>
              <a:ext cx="1412488" cy="1412488"/>
            </a:xfrm>
            <a:prstGeom prst="ellipse">
              <a:avLst/>
            </a:prstGeom>
            <a:noFill/>
            <a:ln w="22225">
              <a:solidFill>
                <a:srgbClr val="433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  <p:sp>
          <p:nvSpPr>
            <p:cNvPr id="39" name="空心弧 38"/>
            <p:cNvSpPr/>
            <p:nvPr>
              <p:custDataLst>
                <p:tags r:id="rId8"/>
              </p:custDataLst>
            </p:nvPr>
          </p:nvSpPr>
          <p:spPr>
            <a:xfrm>
              <a:off x="2714638" y="1275606"/>
              <a:ext cx="1533066" cy="1533067"/>
            </a:xfrm>
            <a:prstGeom prst="blockArc">
              <a:avLst>
                <a:gd name="adj1" fmla="val 16159021"/>
                <a:gd name="adj2" fmla="val 3379142"/>
                <a:gd name="adj3" fmla="val 6572"/>
              </a:avLst>
            </a:prstGeom>
            <a:solidFill>
              <a:srgbClr val="0065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</p:grpSp>
      <p:grpSp>
        <p:nvGrpSpPr>
          <p:cNvPr id="43" name="组合 42"/>
          <p:cNvGrpSpPr/>
          <p:nvPr>
            <p:custDataLst>
              <p:tags r:id="rId9"/>
            </p:custDataLst>
          </p:nvPr>
        </p:nvGrpSpPr>
        <p:grpSpPr>
          <a:xfrm>
            <a:off x="6976543" y="1815808"/>
            <a:ext cx="1817741" cy="1817743"/>
            <a:chOff x="4889724" y="1275606"/>
            <a:chExt cx="1533066" cy="1533067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45" name="椭圆 44"/>
            <p:cNvSpPr/>
            <p:nvPr>
              <p:custDataLst>
                <p:tags r:id="rId10"/>
              </p:custDataLst>
            </p:nvPr>
          </p:nvSpPr>
          <p:spPr>
            <a:xfrm>
              <a:off x="4950013" y="1335895"/>
              <a:ext cx="1412488" cy="1412488"/>
            </a:xfrm>
            <a:prstGeom prst="ellipse">
              <a:avLst/>
            </a:prstGeom>
            <a:noFill/>
            <a:ln w="22225">
              <a:solidFill>
                <a:srgbClr val="433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  <p:sp>
          <p:nvSpPr>
            <p:cNvPr id="46" name="空心弧 45"/>
            <p:cNvSpPr/>
            <p:nvPr>
              <p:custDataLst>
                <p:tags r:id="rId11"/>
              </p:custDataLst>
            </p:nvPr>
          </p:nvSpPr>
          <p:spPr>
            <a:xfrm>
              <a:off x="4889724" y="1275606"/>
              <a:ext cx="1533066" cy="1533067"/>
            </a:xfrm>
            <a:prstGeom prst="blockArc">
              <a:avLst>
                <a:gd name="adj1" fmla="val 16159021"/>
                <a:gd name="adj2" fmla="val 13327729"/>
                <a:gd name="adj3" fmla="val 6723"/>
              </a:avLst>
            </a:prstGeom>
            <a:solidFill>
              <a:srgbClr val="0065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</p:grpSp>
      <p:grpSp>
        <p:nvGrpSpPr>
          <p:cNvPr id="47" name="组合 46"/>
          <p:cNvGrpSpPr/>
          <p:nvPr>
            <p:custDataLst>
              <p:tags r:id="rId12"/>
            </p:custDataLst>
          </p:nvPr>
        </p:nvGrpSpPr>
        <p:grpSpPr>
          <a:xfrm>
            <a:off x="276266" y="1816443"/>
            <a:ext cx="1817741" cy="1817743"/>
            <a:chOff x="7064810" y="1275606"/>
            <a:chExt cx="1533066" cy="1533067"/>
          </a:xfr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48" name="椭圆 47"/>
            <p:cNvSpPr/>
            <p:nvPr>
              <p:custDataLst>
                <p:tags r:id="rId13"/>
              </p:custDataLst>
            </p:nvPr>
          </p:nvSpPr>
          <p:spPr>
            <a:xfrm>
              <a:off x="7125099" y="1335895"/>
              <a:ext cx="1412488" cy="1412488"/>
            </a:xfrm>
            <a:prstGeom prst="ellipse">
              <a:avLst/>
            </a:prstGeom>
            <a:noFill/>
            <a:ln w="22225">
              <a:solidFill>
                <a:srgbClr val="433D3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  <p:sp>
          <p:nvSpPr>
            <p:cNvPr id="49" name="空心弧 48"/>
            <p:cNvSpPr/>
            <p:nvPr>
              <p:custDataLst>
                <p:tags r:id="rId14"/>
              </p:custDataLst>
            </p:nvPr>
          </p:nvSpPr>
          <p:spPr>
            <a:xfrm>
              <a:off x="7064810" y="1275606"/>
              <a:ext cx="1533066" cy="1533067"/>
            </a:xfrm>
            <a:prstGeom prst="blockArc">
              <a:avLst>
                <a:gd name="adj1" fmla="val 16159021"/>
                <a:gd name="adj2" fmla="val 911348"/>
                <a:gd name="adj3" fmla="val 6416"/>
              </a:avLst>
            </a:prstGeom>
            <a:solidFill>
              <a:srgbClr val="00653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</p:grpSp>
      <p:sp>
        <p:nvSpPr>
          <p:cNvPr id="50" name="Freeform 106"/>
          <p:cNvSpPr>
            <a:spLocks noEditPoints="1"/>
          </p:cNvSpPr>
          <p:nvPr>
            <p:custDataLst>
              <p:tags r:id="rId15"/>
            </p:custDataLst>
          </p:nvPr>
        </p:nvSpPr>
        <p:spPr bwMode="auto">
          <a:xfrm>
            <a:off x="991870" y="3921240"/>
            <a:ext cx="458291" cy="458291"/>
          </a:xfrm>
          <a:custGeom>
            <a:avLst/>
            <a:gdLst>
              <a:gd name="T0" fmla="*/ 43 w 104"/>
              <a:gd name="T1" fmla="*/ 27 h 104"/>
              <a:gd name="T2" fmla="*/ 63 w 104"/>
              <a:gd name="T3" fmla="*/ 56 h 104"/>
              <a:gd name="T4" fmla="*/ 43 w 104"/>
              <a:gd name="T5" fmla="*/ 56 h 104"/>
              <a:gd name="T6" fmla="*/ 52 w 104"/>
              <a:gd name="T7" fmla="*/ 0 h 104"/>
              <a:gd name="T8" fmla="*/ 0 w 104"/>
              <a:gd name="T9" fmla="*/ 52 h 104"/>
              <a:gd name="T10" fmla="*/ 52 w 104"/>
              <a:gd name="T11" fmla="*/ 104 h 104"/>
              <a:gd name="T12" fmla="*/ 104 w 104"/>
              <a:gd name="T13" fmla="*/ 52 h 104"/>
              <a:gd name="T14" fmla="*/ 52 w 104"/>
              <a:gd name="T15" fmla="*/ 0 h 104"/>
              <a:gd name="T16" fmla="*/ 52 w 104"/>
              <a:gd name="T17" fmla="*/ 9 h 104"/>
              <a:gd name="T18" fmla="*/ 9 w 104"/>
              <a:gd name="T19" fmla="*/ 52 h 104"/>
              <a:gd name="T20" fmla="*/ 52 w 104"/>
              <a:gd name="T21" fmla="*/ 95 h 104"/>
              <a:gd name="T22" fmla="*/ 95 w 104"/>
              <a:gd name="T23" fmla="*/ 52 h 104"/>
              <a:gd name="T24" fmla="*/ 24 w 104"/>
              <a:gd name="T25" fmla="*/ 64 h 104"/>
              <a:gd name="T26" fmla="*/ 28 w 104"/>
              <a:gd name="T27" fmla="*/ 55 h 104"/>
              <a:gd name="T28" fmla="*/ 22 w 104"/>
              <a:gd name="T29" fmla="*/ 49 h 104"/>
              <a:gd name="T30" fmla="*/ 28 w 104"/>
              <a:gd name="T31" fmla="*/ 43 h 104"/>
              <a:gd name="T32" fmla="*/ 27 w 104"/>
              <a:gd name="T33" fmla="*/ 34 h 104"/>
              <a:gd name="T34" fmla="*/ 33 w 104"/>
              <a:gd name="T35" fmla="*/ 28 h 104"/>
              <a:gd name="T36" fmla="*/ 41 w 104"/>
              <a:gd name="T37" fmla="*/ 29 h 104"/>
              <a:gd name="T38" fmla="*/ 47 w 104"/>
              <a:gd name="T39" fmla="*/ 22 h 104"/>
              <a:gd name="T40" fmla="*/ 54 w 104"/>
              <a:gd name="T41" fmla="*/ 26 h 104"/>
              <a:gd name="T42" fmla="*/ 62 w 104"/>
              <a:gd name="T43" fmla="*/ 23 h 104"/>
              <a:gd name="T44" fmla="*/ 66 w 104"/>
              <a:gd name="T45" fmla="*/ 30 h 104"/>
              <a:gd name="T46" fmla="*/ 74 w 104"/>
              <a:gd name="T47" fmla="*/ 30 h 104"/>
              <a:gd name="T48" fmla="*/ 70 w 104"/>
              <a:gd name="T49" fmla="*/ 34 h 104"/>
              <a:gd name="T50" fmla="*/ 79 w 104"/>
              <a:gd name="T51" fmla="*/ 37 h 104"/>
              <a:gd name="T52" fmla="*/ 76 w 104"/>
              <a:gd name="T53" fmla="*/ 46 h 104"/>
              <a:gd name="T54" fmla="*/ 83 w 104"/>
              <a:gd name="T55" fmla="*/ 52 h 104"/>
              <a:gd name="T56" fmla="*/ 75 w 104"/>
              <a:gd name="T57" fmla="*/ 58 h 104"/>
              <a:gd name="T58" fmla="*/ 78 w 104"/>
              <a:gd name="T59" fmla="*/ 68 h 104"/>
              <a:gd name="T60" fmla="*/ 90 w 104"/>
              <a:gd name="T61" fmla="*/ 52 h 104"/>
              <a:gd name="T62" fmla="*/ 52 w 104"/>
              <a:gd name="T63" fmla="*/ 15 h 104"/>
              <a:gd name="T64" fmla="*/ 15 w 104"/>
              <a:gd name="T65" fmla="*/ 52 h 104"/>
              <a:gd name="T66" fmla="*/ 27 w 104"/>
              <a:gd name="T67" fmla="*/ 70 h 104"/>
              <a:gd name="T68" fmla="*/ 33 w 104"/>
              <a:gd name="T69" fmla="*/ 67 h 104"/>
              <a:gd name="T70" fmla="*/ 24 w 104"/>
              <a:gd name="T71" fmla="*/ 64 h 104"/>
              <a:gd name="T72" fmla="*/ 48 w 104"/>
              <a:gd name="T73" fmla="*/ 56 h 104"/>
              <a:gd name="T74" fmla="*/ 58 w 104"/>
              <a:gd name="T75" fmla="*/ 5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4" h="104">
                <a:moveTo>
                  <a:pt x="45" y="50"/>
                </a:moveTo>
                <a:cubicBezTo>
                  <a:pt x="43" y="27"/>
                  <a:pt x="43" y="27"/>
                  <a:pt x="43" y="27"/>
                </a:cubicBezTo>
                <a:cubicBezTo>
                  <a:pt x="55" y="46"/>
                  <a:pt x="55" y="46"/>
                  <a:pt x="55" y="46"/>
                </a:cubicBezTo>
                <a:cubicBezTo>
                  <a:pt x="60" y="47"/>
                  <a:pt x="63" y="51"/>
                  <a:pt x="63" y="56"/>
                </a:cubicBezTo>
                <a:cubicBezTo>
                  <a:pt x="63" y="62"/>
                  <a:pt x="59" y="67"/>
                  <a:pt x="53" y="67"/>
                </a:cubicBezTo>
                <a:cubicBezTo>
                  <a:pt x="48" y="67"/>
                  <a:pt x="43" y="62"/>
                  <a:pt x="43" y="56"/>
                </a:cubicBezTo>
                <a:cubicBezTo>
                  <a:pt x="43" y="54"/>
                  <a:pt x="44" y="52"/>
                  <a:pt x="45" y="50"/>
                </a:cubicBezTo>
                <a:close/>
                <a:moveTo>
                  <a:pt x="52" y="0"/>
                </a:moveTo>
                <a:cubicBezTo>
                  <a:pt x="38" y="0"/>
                  <a:pt x="25" y="6"/>
                  <a:pt x="15" y="15"/>
                </a:cubicBezTo>
                <a:cubicBezTo>
                  <a:pt x="6" y="25"/>
                  <a:pt x="0" y="38"/>
                  <a:pt x="0" y="52"/>
                </a:cubicBezTo>
                <a:cubicBezTo>
                  <a:pt x="0" y="66"/>
                  <a:pt x="6" y="79"/>
                  <a:pt x="15" y="89"/>
                </a:cubicBezTo>
                <a:cubicBezTo>
                  <a:pt x="25" y="98"/>
                  <a:pt x="38" y="104"/>
                  <a:pt x="52" y="104"/>
                </a:cubicBezTo>
                <a:cubicBezTo>
                  <a:pt x="67" y="104"/>
                  <a:pt x="80" y="98"/>
                  <a:pt x="89" y="89"/>
                </a:cubicBezTo>
                <a:cubicBezTo>
                  <a:pt x="98" y="79"/>
                  <a:pt x="104" y="66"/>
                  <a:pt x="104" y="52"/>
                </a:cubicBezTo>
                <a:cubicBezTo>
                  <a:pt x="104" y="38"/>
                  <a:pt x="98" y="25"/>
                  <a:pt x="89" y="15"/>
                </a:cubicBezTo>
                <a:cubicBezTo>
                  <a:pt x="80" y="6"/>
                  <a:pt x="67" y="0"/>
                  <a:pt x="52" y="0"/>
                </a:cubicBezTo>
                <a:close/>
                <a:moveTo>
                  <a:pt x="83" y="22"/>
                </a:moveTo>
                <a:cubicBezTo>
                  <a:pt x="75" y="14"/>
                  <a:pt x="64" y="9"/>
                  <a:pt x="52" y="9"/>
                </a:cubicBezTo>
                <a:cubicBezTo>
                  <a:pt x="40" y="9"/>
                  <a:pt x="30" y="14"/>
                  <a:pt x="22" y="22"/>
                </a:cubicBezTo>
                <a:cubicBezTo>
                  <a:pt x="14" y="30"/>
                  <a:pt x="9" y="40"/>
                  <a:pt x="9" y="52"/>
                </a:cubicBezTo>
                <a:cubicBezTo>
                  <a:pt x="9" y="64"/>
                  <a:pt x="14" y="75"/>
                  <a:pt x="22" y="82"/>
                </a:cubicBezTo>
                <a:cubicBezTo>
                  <a:pt x="30" y="90"/>
                  <a:pt x="40" y="95"/>
                  <a:pt x="52" y="95"/>
                </a:cubicBezTo>
                <a:cubicBezTo>
                  <a:pt x="64" y="95"/>
                  <a:pt x="75" y="90"/>
                  <a:pt x="83" y="82"/>
                </a:cubicBezTo>
                <a:cubicBezTo>
                  <a:pt x="90" y="75"/>
                  <a:pt x="95" y="64"/>
                  <a:pt x="95" y="52"/>
                </a:cubicBezTo>
                <a:cubicBezTo>
                  <a:pt x="95" y="40"/>
                  <a:pt x="90" y="30"/>
                  <a:pt x="83" y="22"/>
                </a:cubicBezTo>
                <a:close/>
                <a:moveTo>
                  <a:pt x="24" y="64"/>
                </a:moveTo>
                <a:cubicBezTo>
                  <a:pt x="23" y="62"/>
                  <a:pt x="22" y="58"/>
                  <a:pt x="22" y="55"/>
                </a:cubicBezTo>
                <a:cubicBezTo>
                  <a:pt x="28" y="55"/>
                  <a:pt x="28" y="55"/>
                  <a:pt x="28" y="55"/>
                </a:cubicBezTo>
                <a:cubicBezTo>
                  <a:pt x="28" y="49"/>
                  <a:pt x="28" y="49"/>
                  <a:pt x="28" y="49"/>
                </a:cubicBezTo>
                <a:cubicBezTo>
                  <a:pt x="22" y="49"/>
                  <a:pt x="22" y="49"/>
                  <a:pt x="22" y="49"/>
                </a:cubicBezTo>
                <a:cubicBezTo>
                  <a:pt x="22" y="46"/>
                  <a:pt x="23" y="43"/>
                  <a:pt x="24" y="40"/>
                </a:cubicBezTo>
                <a:cubicBezTo>
                  <a:pt x="28" y="43"/>
                  <a:pt x="28" y="43"/>
                  <a:pt x="28" y="43"/>
                </a:cubicBezTo>
                <a:cubicBezTo>
                  <a:pt x="32" y="37"/>
                  <a:pt x="32" y="37"/>
                  <a:pt x="32" y="37"/>
                </a:cubicBezTo>
                <a:cubicBezTo>
                  <a:pt x="27" y="34"/>
                  <a:pt x="27" y="34"/>
                  <a:pt x="27" y="34"/>
                </a:cubicBezTo>
                <a:cubicBezTo>
                  <a:pt x="28" y="33"/>
                  <a:pt x="29" y="32"/>
                  <a:pt x="31" y="30"/>
                </a:cubicBezTo>
                <a:cubicBezTo>
                  <a:pt x="31" y="30"/>
                  <a:pt x="32" y="29"/>
                  <a:pt x="33" y="28"/>
                </a:cubicBezTo>
                <a:cubicBezTo>
                  <a:pt x="35" y="32"/>
                  <a:pt x="35" y="32"/>
                  <a:pt x="35" y="32"/>
                </a:cubicBezTo>
                <a:cubicBezTo>
                  <a:pt x="41" y="29"/>
                  <a:pt x="41" y="29"/>
                  <a:pt x="41" y="29"/>
                </a:cubicBezTo>
                <a:cubicBezTo>
                  <a:pt x="39" y="24"/>
                  <a:pt x="39" y="24"/>
                  <a:pt x="39" y="24"/>
                </a:cubicBezTo>
                <a:cubicBezTo>
                  <a:pt x="42" y="23"/>
                  <a:pt x="44" y="22"/>
                  <a:pt x="47" y="22"/>
                </a:cubicBezTo>
                <a:cubicBezTo>
                  <a:pt x="47" y="26"/>
                  <a:pt x="47" y="26"/>
                  <a:pt x="47" y="26"/>
                </a:cubicBezTo>
                <a:cubicBezTo>
                  <a:pt x="54" y="26"/>
                  <a:pt x="54" y="26"/>
                  <a:pt x="54" y="26"/>
                </a:cubicBezTo>
                <a:cubicBezTo>
                  <a:pt x="54" y="21"/>
                  <a:pt x="54" y="21"/>
                  <a:pt x="54" y="21"/>
                </a:cubicBezTo>
                <a:cubicBezTo>
                  <a:pt x="57" y="22"/>
                  <a:pt x="59" y="22"/>
                  <a:pt x="62" y="23"/>
                </a:cubicBezTo>
                <a:cubicBezTo>
                  <a:pt x="60" y="27"/>
                  <a:pt x="60" y="27"/>
                  <a:pt x="60" y="27"/>
                </a:cubicBezTo>
                <a:cubicBezTo>
                  <a:pt x="66" y="30"/>
                  <a:pt x="66" y="30"/>
                  <a:pt x="66" y="30"/>
                </a:cubicBezTo>
                <a:cubicBezTo>
                  <a:pt x="68" y="26"/>
                  <a:pt x="68" y="26"/>
                  <a:pt x="68" y="26"/>
                </a:cubicBezTo>
                <a:cubicBezTo>
                  <a:pt x="70" y="27"/>
                  <a:pt x="72" y="29"/>
                  <a:pt x="74" y="30"/>
                </a:cubicBezTo>
                <a:cubicBezTo>
                  <a:pt x="74" y="31"/>
                  <a:pt x="75" y="31"/>
                  <a:pt x="75" y="32"/>
                </a:cubicBezTo>
                <a:cubicBezTo>
                  <a:pt x="70" y="34"/>
                  <a:pt x="70" y="34"/>
                  <a:pt x="70" y="34"/>
                </a:cubicBezTo>
                <a:cubicBezTo>
                  <a:pt x="74" y="40"/>
                  <a:pt x="74" y="40"/>
                  <a:pt x="74" y="40"/>
                </a:cubicBezTo>
                <a:cubicBezTo>
                  <a:pt x="79" y="37"/>
                  <a:pt x="79" y="37"/>
                  <a:pt x="79" y="37"/>
                </a:cubicBezTo>
                <a:cubicBezTo>
                  <a:pt x="80" y="40"/>
                  <a:pt x="82" y="43"/>
                  <a:pt x="82" y="46"/>
                </a:cubicBezTo>
                <a:cubicBezTo>
                  <a:pt x="76" y="46"/>
                  <a:pt x="76" y="46"/>
                  <a:pt x="76" y="46"/>
                </a:cubicBezTo>
                <a:cubicBezTo>
                  <a:pt x="76" y="52"/>
                  <a:pt x="76" y="52"/>
                  <a:pt x="76" y="52"/>
                </a:cubicBezTo>
                <a:cubicBezTo>
                  <a:pt x="83" y="52"/>
                  <a:pt x="83" y="52"/>
                  <a:pt x="83" y="52"/>
                </a:cubicBezTo>
                <a:cubicBezTo>
                  <a:pt x="83" y="55"/>
                  <a:pt x="82" y="59"/>
                  <a:pt x="81" y="62"/>
                </a:cubicBezTo>
                <a:cubicBezTo>
                  <a:pt x="75" y="58"/>
                  <a:pt x="75" y="58"/>
                  <a:pt x="75" y="58"/>
                </a:cubicBezTo>
                <a:cubicBezTo>
                  <a:pt x="72" y="64"/>
                  <a:pt x="72" y="64"/>
                  <a:pt x="72" y="64"/>
                </a:cubicBezTo>
                <a:cubicBezTo>
                  <a:pt x="78" y="68"/>
                  <a:pt x="78" y="68"/>
                  <a:pt x="78" y="68"/>
                </a:cubicBezTo>
                <a:cubicBezTo>
                  <a:pt x="84" y="71"/>
                  <a:pt x="84" y="71"/>
                  <a:pt x="84" y="71"/>
                </a:cubicBezTo>
                <a:cubicBezTo>
                  <a:pt x="87" y="66"/>
                  <a:pt x="90" y="58"/>
                  <a:pt x="90" y="52"/>
                </a:cubicBezTo>
                <a:cubicBezTo>
                  <a:pt x="90" y="42"/>
                  <a:pt x="85" y="32"/>
                  <a:pt x="79" y="26"/>
                </a:cubicBezTo>
                <a:cubicBezTo>
                  <a:pt x="72" y="19"/>
                  <a:pt x="63" y="15"/>
                  <a:pt x="52" y="15"/>
                </a:cubicBezTo>
                <a:cubicBezTo>
                  <a:pt x="42" y="15"/>
                  <a:pt x="33" y="19"/>
                  <a:pt x="26" y="26"/>
                </a:cubicBezTo>
                <a:cubicBezTo>
                  <a:pt x="19" y="32"/>
                  <a:pt x="15" y="42"/>
                  <a:pt x="15" y="52"/>
                </a:cubicBezTo>
                <a:cubicBezTo>
                  <a:pt x="15" y="60"/>
                  <a:pt x="18" y="68"/>
                  <a:pt x="22" y="74"/>
                </a:cubicBezTo>
                <a:cubicBezTo>
                  <a:pt x="27" y="70"/>
                  <a:pt x="27" y="70"/>
                  <a:pt x="27" y="70"/>
                </a:cubicBezTo>
                <a:cubicBezTo>
                  <a:pt x="27" y="70"/>
                  <a:pt x="27" y="70"/>
                  <a:pt x="27" y="70"/>
                </a:cubicBezTo>
                <a:cubicBezTo>
                  <a:pt x="33" y="67"/>
                  <a:pt x="33" y="67"/>
                  <a:pt x="33" y="67"/>
                </a:cubicBezTo>
                <a:cubicBezTo>
                  <a:pt x="30" y="61"/>
                  <a:pt x="30" y="61"/>
                  <a:pt x="30" y="61"/>
                </a:cubicBezTo>
                <a:cubicBezTo>
                  <a:pt x="24" y="64"/>
                  <a:pt x="24" y="64"/>
                  <a:pt x="24" y="64"/>
                </a:cubicBezTo>
                <a:close/>
                <a:moveTo>
                  <a:pt x="53" y="51"/>
                </a:moveTo>
                <a:cubicBezTo>
                  <a:pt x="50" y="51"/>
                  <a:pt x="48" y="53"/>
                  <a:pt x="48" y="56"/>
                </a:cubicBezTo>
                <a:cubicBezTo>
                  <a:pt x="48" y="59"/>
                  <a:pt x="50" y="61"/>
                  <a:pt x="53" y="61"/>
                </a:cubicBezTo>
                <a:cubicBezTo>
                  <a:pt x="56" y="61"/>
                  <a:pt x="58" y="59"/>
                  <a:pt x="58" y="56"/>
                </a:cubicBezTo>
                <a:cubicBezTo>
                  <a:pt x="58" y="53"/>
                  <a:pt x="56" y="51"/>
                  <a:pt x="53" y="51"/>
                </a:cubicBezTo>
                <a:close/>
              </a:path>
            </a:pathLst>
          </a:custGeom>
          <a:solidFill>
            <a:srgbClr val="006534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0931" tIns="45461" rIns="90931" bIns="45461" numCol="1" anchor="t" anchorCtr="0" compatLnSpc="1"/>
          <a:lstStyle/>
          <a:p>
            <a:pPr>
              <a:lnSpc>
                <a:spcPct val="120000"/>
              </a:lnSpc>
            </a:pPr>
            <a:endParaRPr lang="zh-CN" altLang="en-US"/>
          </a:p>
        </p:txBody>
      </p:sp>
      <p:sp>
        <p:nvSpPr>
          <p:cNvPr id="51" name="Freeform 110"/>
          <p:cNvSpPr>
            <a:spLocks noEditPoints="1"/>
          </p:cNvSpPr>
          <p:nvPr>
            <p:custDataLst>
              <p:tags r:id="rId16"/>
            </p:custDataLst>
          </p:nvPr>
        </p:nvSpPr>
        <p:spPr bwMode="auto">
          <a:xfrm>
            <a:off x="5307690" y="3977563"/>
            <a:ext cx="413281" cy="405097"/>
          </a:xfrm>
          <a:custGeom>
            <a:avLst/>
            <a:gdLst>
              <a:gd name="T0" fmla="*/ 90 w 94"/>
              <a:gd name="T1" fmla="*/ 55 h 92"/>
              <a:gd name="T2" fmla="*/ 90 w 94"/>
              <a:gd name="T3" fmla="*/ 85 h 92"/>
              <a:gd name="T4" fmla="*/ 53 w 94"/>
              <a:gd name="T5" fmla="*/ 89 h 92"/>
              <a:gd name="T6" fmla="*/ 54 w 94"/>
              <a:gd name="T7" fmla="*/ 59 h 92"/>
              <a:gd name="T8" fmla="*/ 46 w 94"/>
              <a:gd name="T9" fmla="*/ 0 h 92"/>
              <a:gd name="T10" fmla="*/ 0 w 94"/>
              <a:gd name="T11" fmla="*/ 46 h 92"/>
              <a:gd name="T12" fmla="*/ 46 w 94"/>
              <a:gd name="T13" fmla="*/ 92 h 92"/>
              <a:gd name="T14" fmla="*/ 45 w 94"/>
              <a:gd name="T15" fmla="*/ 84 h 92"/>
              <a:gd name="T16" fmla="*/ 20 w 94"/>
              <a:gd name="T17" fmla="*/ 72 h 92"/>
              <a:gd name="T18" fmla="*/ 20 w 94"/>
              <a:gd name="T19" fmla="*/ 20 h 92"/>
              <a:gd name="T20" fmla="*/ 72 w 94"/>
              <a:gd name="T21" fmla="*/ 20 h 92"/>
              <a:gd name="T22" fmla="*/ 83 w 94"/>
              <a:gd name="T23" fmla="*/ 50 h 92"/>
              <a:gd name="T24" fmla="*/ 92 w 94"/>
              <a:gd name="T25" fmla="*/ 50 h 92"/>
              <a:gd name="T26" fmla="*/ 79 w 94"/>
              <a:gd name="T27" fmla="*/ 13 h 92"/>
              <a:gd name="T28" fmla="*/ 47 w 94"/>
              <a:gd name="T29" fmla="*/ 41 h 92"/>
              <a:gd name="T30" fmla="*/ 31 w 94"/>
              <a:gd name="T31" fmla="*/ 19 h 92"/>
              <a:gd name="T32" fmla="*/ 41 w 94"/>
              <a:gd name="T33" fmla="*/ 44 h 92"/>
              <a:gd name="T34" fmla="*/ 47 w 94"/>
              <a:gd name="T35" fmla="*/ 55 h 92"/>
              <a:gd name="T36" fmla="*/ 54 w 94"/>
              <a:gd name="T37" fmla="*/ 47 h 92"/>
              <a:gd name="T38" fmla="*/ 62 w 94"/>
              <a:gd name="T39" fmla="*/ 30 h 92"/>
              <a:gd name="T40" fmla="*/ 47 w 94"/>
              <a:gd name="T41" fmla="*/ 41 h 92"/>
              <a:gd name="T42" fmla="*/ 88 w 94"/>
              <a:gd name="T43" fmla="*/ 75 h 92"/>
              <a:gd name="T44" fmla="*/ 87 w 94"/>
              <a:gd name="T45" fmla="*/ 74 h 92"/>
              <a:gd name="T46" fmla="*/ 86 w 94"/>
              <a:gd name="T47" fmla="*/ 71 h 92"/>
              <a:gd name="T48" fmla="*/ 81 w 94"/>
              <a:gd name="T49" fmla="*/ 83 h 92"/>
              <a:gd name="T50" fmla="*/ 85 w 94"/>
              <a:gd name="T51" fmla="*/ 76 h 92"/>
              <a:gd name="T52" fmla="*/ 86 w 94"/>
              <a:gd name="T53" fmla="*/ 76 h 92"/>
              <a:gd name="T54" fmla="*/ 87 w 94"/>
              <a:gd name="T55" fmla="*/ 83 h 92"/>
              <a:gd name="T56" fmla="*/ 66 w 94"/>
              <a:gd name="T57" fmla="*/ 80 h 92"/>
              <a:gd name="T58" fmla="*/ 67 w 94"/>
              <a:gd name="T59" fmla="*/ 69 h 92"/>
              <a:gd name="T60" fmla="*/ 68 w 94"/>
              <a:gd name="T61" fmla="*/ 61 h 92"/>
              <a:gd name="T62" fmla="*/ 57 w 94"/>
              <a:gd name="T63" fmla="*/ 64 h 92"/>
              <a:gd name="T64" fmla="*/ 61 w 94"/>
              <a:gd name="T65" fmla="*/ 68 h 92"/>
              <a:gd name="T66" fmla="*/ 63 w 94"/>
              <a:gd name="T67" fmla="*/ 63 h 92"/>
              <a:gd name="T68" fmla="*/ 62 w 94"/>
              <a:gd name="T69" fmla="*/ 69 h 92"/>
              <a:gd name="T70" fmla="*/ 54 w 94"/>
              <a:gd name="T71" fmla="*/ 83 h 92"/>
              <a:gd name="T72" fmla="*/ 81 w 94"/>
              <a:gd name="T73" fmla="*/ 80 h 92"/>
              <a:gd name="T74" fmla="*/ 79 w 94"/>
              <a:gd name="T75" fmla="*/ 76 h 92"/>
              <a:gd name="T76" fmla="*/ 75 w 94"/>
              <a:gd name="T77" fmla="*/ 60 h 92"/>
              <a:gd name="T78" fmla="*/ 66 w 94"/>
              <a:gd name="T79" fmla="*/ 80 h 92"/>
              <a:gd name="T80" fmla="*/ 73 w 94"/>
              <a:gd name="T81" fmla="*/ 83 h 92"/>
              <a:gd name="T82" fmla="*/ 78 w 94"/>
              <a:gd name="T83" fmla="*/ 80 h 92"/>
              <a:gd name="T84" fmla="*/ 74 w 94"/>
              <a:gd name="T85" fmla="*/ 76 h 92"/>
              <a:gd name="T86" fmla="*/ 72 w 94"/>
              <a:gd name="T87" fmla="*/ 76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94" h="92">
                <a:moveTo>
                  <a:pt x="58" y="55"/>
                </a:moveTo>
                <a:cubicBezTo>
                  <a:pt x="90" y="55"/>
                  <a:pt x="90" y="55"/>
                  <a:pt x="90" y="55"/>
                </a:cubicBezTo>
                <a:cubicBezTo>
                  <a:pt x="92" y="55"/>
                  <a:pt x="94" y="56"/>
                  <a:pt x="93" y="59"/>
                </a:cubicBezTo>
                <a:cubicBezTo>
                  <a:pt x="90" y="85"/>
                  <a:pt x="90" y="85"/>
                  <a:pt x="90" y="85"/>
                </a:cubicBezTo>
                <a:cubicBezTo>
                  <a:pt x="89" y="87"/>
                  <a:pt x="87" y="89"/>
                  <a:pt x="85" y="89"/>
                </a:cubicBezTo>
                <a:cubicBezTo>
                  <a:pt x="53" y="89"/>
                  <a:pt x="53" y="89"/>
                  <a:pt x="53" y="89"/>
                </a:cubicBezTo>
                <a:cubicBezTo>
                  <a:pt x="51" y="89"/>
                  <a:pt x="49" y="87"/>
                  <a:pt x="50" y="85"/>
                </a:cubicBezTo>
                <a:cubicBezTo>
                  <a:pt x="54" y="59"/>
                  <a:pt x="54" y="59"/>
                  <a:pt x="54" y="59"/>
                </a:cubicBezTo>
                <a:cubicBezTo>
                  <a:pt x="54" y="56"/>
                  <a:pt x="56" y="55"/>
                  <a:pt x="58" y="55"/>
                </a:cubicBezTo>
                <a:close/>
                <a:moveTo>
                  <a:pt x="46" y="0"/>
                </a:moveTo>
                <a:cubicBezTo>
                  <a:pt x="34" y="0"/>
                  <a:pt x="22" y="5"/>
                  <a:pt x="14" y="13"/>
                </a:cubicBezTo>
                <a:cubicBezTo>
                  <a:pt x="6" y="22"/>
                  <a:pt x="0" y="33"/>
                  <a:pt x="0" y="46"/>
                </a:cubicBezTo>
                <a:cubicBezTo>
                  <a:pt x="0" y="58"/>
                  <a:pt x="6" y="70"/>
                  <a:pt x="14" y="78"/>
                </a:cubicBezTo>
                <a:cubicBezTo>
                  <a:pt x="22" y="86"/>
                  <a:pt x="34" y="92"/>
                  <a:pt x="46" y="92"/>
                </a:cubicBezTo>
                <a:cubicBezTo>
                  <a:pt x="47" y="92"/>
                  <a:pt x="47" y="92"/>
                  <a:pt x="48" y="91"/>
                </a:cubicBezTo>
                <a:cubicBezTo>
                  <a:pt x="46" y="90"/>
                  <a:pt x="45" y="87"/>
                  <a:pt x="45" y="84"/>
                </a:cubicBezTo>
                <a:cubicBezTo>
                  <a:pt x="46" y="82"/>
                  <a:pt x="46" y="82"/>
                  <a:pt x="46" y="82"/>
                </a:cubicBezTo>
                <a:cubicBezTo>
                  <a:pt x="36" y="82"/>
                  <a:pt x="27" y="78"/>
                  <a:pt x="20" y="72"/>
                </a:cubicBezTo>
                <a:cubicBezTo>
                  <a:pt x="14" y="65"/>
                  <a:pt x="10" y="56"/>
                  <a:pt x="10" y="46"/>
                </a:cubicBezTo>
                <a:cubicBezTo>
                  <a:pt x="10" y="36"/>
                  <a:pt x="14" y="26"/>
                  <a:pt x="20" y="20"/>
                </a:cubicBezTo>
                <a:cubicBezTo>
                  <a:pt x="27" y="13"/>
                  <a:pt x="36" y="9"/>
                  <a:pt x="46" y="9"/>
                </a:cubicBezTo>
                <a:cubicBezTo>
                  <a:pt x="56" y="9"/>
                  <a:pt x="66" y="13"/>
                  <a:pt x="72" y="20"/>
                </a:cubicBezTo>
                <a:cubicBezTo>
                  <a:pt x="79" y="26"/>
                  <a:pt x="83" y="36"/>
                  <a:pt x="83" y="46"/>
                </a:cubicBezTo>
                <a:cubicBezTo>
                  <a:pt x="83" y="47"/>
                  <a:pt x="83" y="49"/>
                  <a:pt x="83" y="50"/>
                </a:cubicBezTo>
                <a:cubicBezTo>
                  <a:pt x="90" y="50"/>
                  <a:pt x="90" y="50"/>
                  <a:pt x="90" y="50"/>
                </a:cubicBezTo>
                <a:cubicBezTo>
                  <a:pt x="91" y="50"/>
                  <a:pt x="91" y="50"/>
                  <a:pt x="92" y="50"/>
                </a:cubicBezTo>
                <a:cubicBezTo>
                  <a:pt x="92" y="49"/>
                  <a:pt x="92" y="47"/>
                  <a:pt x="92" y="46"/>
                </a:cubicBezTo>
                <a:cubicBezTo>
                  <a:pt x="92" y="33"/>
                  <a:pt x="87" y="22"/>
                  <a:pt x="79" y="13"/>
                </a:cubicBezTo>
                <a:cubicBezTo>
                  <a:pt x="70" y="5"/>
                  <a:pt x="59" y="0"/>
                  <a:pt x="46" y="0"/>
                </a:cubicBezTo>
                <a:close/>
                <a:moveTo>
                  <a:pt x="47" y="41"/>
                </a:moveTo>
                <a:cubicBezTo>
                  <a:pt x="46" y="41"/>
                  <a:pt x="45" y="41"/>
                  <a:pt x="45" y="41"/>
                </a:cubicBezTo>
                <a:cubicBezTo>
                  <a:pt x="41" y="34"/>
                  <a:pt x="36" y="26"/>
                  <a:pt x="31" y="19"/>
                </a:cubicBezTo>
                <a:cubicBezTo>
                  <a:pt x="30" y="20"/>
                  <a:pt x="29" y="21"/>
                  <a:pt x="27" y="21"/>
                </a:cubicBezTo>
                <a:cubicBezTo>
                  <a:pt x="31" y="30"/>
                  <a:pt x="36" y="37"/>
                  <a:pt x="41" y="44"/>
                </a:cubicBezTo>
                <a:cubicBezTo>
                  <a:pt x="40" y="45"/>
                  <a:pt x="40" y="47"/>
                  <a:pt x="40" y="48"/>
                </a:cubicBezTo>
                <a:cubicBezTo>
                  <a:pt x="40" y="52"/>
                  <a:pt x="43" y="55"/>
                  <a:pt x="47" y="55"/>
                </a:cubicBezTo>
                <a:cubicBezTo>
                  <a:pt x="51" y="55"/>
                  <a:pt x="54" y="52"/>
                  <a:pt x="54" y="48"/>
                </a:cubicBezTo>
                <a:cubicBezTo>
                  <a:pt x="54" y="48"/>
                  <a:pt x="54" y="47"/>
                  <a:pt x="54" y="47"/>
                </a:cubicBezTo>
                <a:cubicBezTo>
                  <a:pt x="58" y="43"/>
                  <a:pt x="62" y="39"/>
                  <a:pt x="65" y="33"/>
                </a:cubicBezTo>
                <a:cubicBezTo>
                  <a:pt x="64" y="32"/>
                  <a:pt x="63" y="31"/>
                  <a:pt x="62" y="30"/>
                </a:cubicBezTo>
                <a:cubicBezTo>
                  <a:pt x="57" y="34"/>
                  <a:pt x="53" y="38"/>
                  <a:pt x="50" y="42"/>
                </a:cubicBezTo>
                <a:cubicBezTo>
                  <a:pt x="49" y="41"/>
                  <a:pt x="48" y="41"/>
                  <a:pt x="47" y="41"/>
                </a:cubicBezTo>
                <a:close/>
                <a:moveTo>
                  <a:pt x="87" y="83"/>
                </a:moveTo>
                <a:cubicBezTo>
                  <a:pt x="88" y="75"/>
                  <a:pt x="88" y="75"/>
                  <a:pt x="88" y="75"/>
                </a:cubicBezTo>
                <a:cubicBezTo>
                  <a:pt x="88" y="75"/>
                  <a:pt x="88" y="74"/>
                  <a:pt x="88" y="74"/>
                </a:cubicBezTo>
                <a:cubicBezTo>
                  <a:pt x="87" y="74"/>
                  <a:pt x="87" y="74"/>
                  <a:pt x="87" y="74"/>
                </a:cubicBezTo>
                <a:cubicBezTo>
                  <a:pt x="86" y="74"/>
                  <a:pt x="85" y="74"/>
                  <a:pt x="85" y="74"/>
                </a:cubicBezTo>
                <a:cubicBezTo>
                  <a:pt x="86" y="71"/>
                  <a:pt x="86" y="71"/>
                  <a:pt x="86" y="71"/>
                </a:cubicBezTo>
                <a:cubicBezTo>
                  <a:pt x="83" y="71"/>
                  <a:pt x="83" y="71"/>
                  <a:pt x="83" y="71"/>
                </a:cubicBezTo>
                <a:cubicBezTo>
                  <a:pt x="81" y="83"/>
                  <a:pt x="81" y="83"/>
                  <a:pt x="81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85" y="76"/>
                  <a:pt x="85" y="76"/>
                  <a:pt x="85" y="76"/>
                </a:cubicBezTo>
                <a:cubicBezTo>
                  <a:pt x="85" y="75"/>
                  <a:pt x="85" y="75"/>
                  <a:pt x="85" y="75"/>
                </a:cubicBezTo>
                <a:cubicBezTo>
                  <a:pt x="86" y="75"/>
                  <a:pt x="86" y="75"/>
                  <a:pt x="86" y="76"/>
                </a:cubicBezTo>
                <a:cubicBezTo>
                  <a:pt x="84" y="83"/>
                  <a:pt x="84" y="83"/>
                  <a:pt x="84" y="83"/>
                </a:cubicBezTo>
                <a:cubicBezTo>
                  <a:pt x="87" y="83"/>
                  <a:pt x="87" y="83"/>
                  <a:pt x="87" y="83"/>
                </a:cubicBezTo>
                <a:close/>
                <a:moveTo>
                  <a:pt x="65" y="83"/>
                </a:moveTo>
                <a:cubicBezTo>
                  <a:pt x="66" y="80"/>
                  <a:pt x="66" y="80"/>
                  <a:pt x="66" y="80"/>
                </a:cubicBezTo>
                <a:cubicBezTo>
                  <a:pt x="60" y="80"/>
                  <a:pt x="60" y="80"/>
                  <a:pt x="60" y="80"/>
                </a:cubicBezTo>
                <a:cubicBezTo>
                  <a:pt x="67" y="69"/>
                  <a:pt x="67" y="69"/>
                  <a:pt x="67" y="69"/>
                </a:cubicBezTo>
                <a:cubicBezTo>
                  <a:pt x="68" y="68"/>
                  <a:pt x="68" y="67"/>
                  <a:pt x="68" y="66"/>
                </a:cubicBezTo>
                <a:cubicBezTo>
                  <a:pt x="69" y="64"/>
                  <a:pt x="69" y="62"/>
                  <a:pt x="68" y="61"/>
                </a:cubicBezTo>
                <a:cubicBezTo>
                  <a:pt x="67" y="60"/>
                  <a:pt x="66" y="59"/>
                  <a:pt x="64" y="59"/>
                </a:cubicBezTo>
                <a:cubicBezTo>
                  <a:pt x="60" y="59"/>
                  <a:pt x="58" y="61"/>
                  <a:pt x="57" y="64"/>
                </a:cubicBezTo>
                <a:cubicBezTo>
                  <a:pt x="56" y="68"/>
                  <a:pt x="56" y="68"/>
                  <a:pt x="56" y="68"/>
                </a:cubicBezTo>
                <a:cubicBezTo>
                  <a:pt x="61" y="68"/>
                  <a:pt x="61" y="68"/>
                  <a:pt x="61" y="68"/>
                </a:cubicBezTo>
                <a:cubicBezTo>
                  <a:pt x="62" y="64"/>
                  <a:pt x="62" y="64"/>
                  <a:pt x="62" y="64"/>
                </a:cubicBezTo>
                <a:cubicBezTo>
                  <a:pt x="62" y="63"/>
                  <a:pt x="62" y="63"/>
                  <a:pt x="63" y="63"/>
                </a:cubicBezTo>
                <a:cubicBezTo>
                  <a:pt x="64" y="63"/>
                  <a:pt x="64" y="64"/>
                  <a:pt x="64" y="65"/>
                </a:cubicBezTo>
                <a:cubicBezTo>
                  <a:pt x="63" y="67"/>
                  <a:pt x="63" y="68"/>
                  <a:pt x="62" y="69"/>
                </a:cubicBezTo>
                <a:cubicBezTo>
                  <a:pt x="54" y="80"/>
                  <a:pt x="54" y="80"/>
                  <a:pt x="54" y="80"/>
                </a:cubicBezTo>
                <a:cubicBezTo>
                  <a:pt x="54" y="83"/>
                  <a:pt x="54" y="83"/>
                  <a:pt x="54" y="83"/>
                </a:cubicBezTo>
                <a:cubicBezTo>
                  <a:pt x="65" y="83"/>
                  <a:pt x="65" y="83"/>
                  <a:pt x="65" y="83"/>
                </a:cubicBezTo>
                <a:close/>
                <a:moveTo>
                  <a:pt x="81" y="80"/>
                </a:moveTo>
                <a:cubicBezTo>
                  <a:pt x="81" y="76"/>
                  <a:pt x="81" y="76"/>
                  <a:pt x="81" y="76"/>
                </a:cubicBezTo>
                <a:cubicBezTo>
                  <a:pt x="79" y="76"/>
                  <a:pt x="79" y="76"/>
                  <a:pt x="79" y="76"/>
                </a:cubicBezTo>
                <a:cubicBezTo>
                  <a:pt x="82" y="60"/>
                  <a:pt x="82" y="60"/>
                  <a:pt x="82" y="60"/>
                </a:cubicBezTo>
                <a:cubicBezTo>
                  <a:pt x="75" y="60"/>
                  <a:pt x="75" y="60"/>
                  <a:pt x="75" y="60"/>
                </a:cubicBezTo>
                <a:cubicBezTo>
                  <a:pt x="67" y="76"/>
                  <a:pt x="67" y="76"/>
                  <a:pt x="67" y="76"/>
                </a:cubicBezTo>
                <a:cubicBezTo>
                  <a:pt x="66" y="80"/>
                  <a:pt x="66" y="80"/>
                  <a:pt x="66" y="80"/>
                </a:cubicBezTo>
                <a:cubicBezTo>
                  <a:pt x="73" y="80"/>
                  <a:pt x="73" y="80"/>
                  <a:pt x="73" y="80"/>
                </a:cubicBezTo>
                <a:cubicBezTo>
                  <a:pt x="73" y="83"/>
                  <a:pt x="73" y="83"/>
                  <a:pt x="73" y="83"/>
                </a:cubicBezTo>
                <a:cubicBezTo>
                  <a:pt x="78" y="83"/>
                  <a:pt x="78" y="83"/>
                  <a:pt x="78" y="83"/>
                </a:cubicBezTo>
                <a:cubicBezTo>
                  <a:pt x="78" y="80"/>
                  <a:pt x="78" y="80"/>
                  <a:pt x="78" y="80"/>
                </a:cubicBezTo>
                <a:cubicBezTo>
                  <a:pt x="81" y="80"/>
                  <a:pt x="81" y="80"/>
                  <a:pt x="81" y="80"/>
                </a:cubicBezTo>
                <a:close/>
                <a:moveTo>
                  <a:pt x="74" y="76"/>
                </a:moveTo>
                <a:cubicBezTo>
                  <a:pt x="75" y="67"/>
                  <a:pt x="75" y="67"/>
                  <a:pt x="75" y="67"/>
                </a:cubicBezTo>
                <a:cubicBezTo>
                  <a:pt x="72" y="76"/>
                  <a:pt x="72" y="76"/>
                  <a:pt x="72" y="76"/>
                </a:cubicBezTo>
                <a:lnTo>
                  <a:pt x="74" y="76"/>
                </a:lnTo>
                <a:close/>
              </a:path>
            </a:pathLst>
          </a:custGeom>
          <a:solidFill>
            <a:srgbClr val="006534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0931" tIns="45461" rIns="90931" bIns="45461" numCol="1" anchor="t" anchorCtr="0" compatLnSpc="1"/>
          <a:lstStyle/>
          <a:p>
            <a:pPr>
              <a:lnSpc>
                <a:spcPct val="120000"/>
              </a:lnSpc>
            </a:pPr>
            <a:endParaRPr lang="zh-CN" altLang="en-US"/>
          </a:p>
        </p:txBody>
      </p:sp>
      <p:sp>
        <p:nvSpPr>
          <p:cNvPr id="52" name="Freeform 170"/>
          <p:cNvSpPr>
            <a:spLocks noEditPoints="1"/>
          </p:cNvSpPr>
          <p:nvPr>
            <p:custDataLst>
              <p:tags r:id="rId17"/>
            </p:custDataLst>
          </p:nvPr>
        </p:nvSpPr>
        <p:spPr bwMode="auto">
          <a:xfrm>
            <a:off x="7673170" y="3959950"/>
            <a:ext cx="415325" cy="437830"/>
          </a:xfrm>
          <a:custGeom>
            <a:avLst/>
            <a:gdLst>
              <a:gd name="T0" fmla="*/ 156 w 203"/>
              <a:gd name="T1" fmla="*/ 26 h 214"/>
              <a:gd name="T2" fmla="*/ 166 w 203"/>
              <a:gd name="T3" fmla="*/ 7 h 214"/>
              <a:gd name="T4" fmla="*/ 138 w 203"/>
              <a:gd name="T5" fmla="*/ 18 h 214"/>
              <a:gd name="T6" fmla="*/ 7 w 203"/>
              <a:gd name="T7" fmla="*/ 145 h 214"/>
              <a:gd name="T8" fmla="*/ 28 w 203"/>
              <a:gd name="T9" fmla="*/ 203 h 214"/>
              <a:gd name="T10" fmla="*/ 28 w 203"/>
              <a:gd name="T11" fmla="*/ 156 h 214"/>
              <a:gd name="T12" fmla="*/ 100 w 203"/>
              <a:gd name="T13" fmla="*/ 104 h 214"/>
              <a:gd name="T14" fmla="*/ 106 w 203"/>
              <a:gd name="T15" fmla="*/ 84 h 214"/>
              <a:gd name="T16" fmla="*/ 80 w 203"/>
              <a:gd name="T17" fmla="*/ 95 h 214"/>
              <a:gd name="T18" fmla="*/ 69 w 203"/>
              <a:gd name="T19" fmla="*/ 91 h 214"/>
              <a:gd name="T20" fmla="*/ 106 w 203"/>
              <a:gd name="T21" fmla="*/ 76 h 214"/>
              <a:gd name="T22" fmla="*/ 121 w 203"/>
              <a:gd name="T23" fmla="*/ 82 h 214"/>
              <a:gd name="T24" fmla="*/ 121 w 203"/>
              <a:gd name="T25" fmla="*/ 18 h 214"/>
              <a:gd name="T26" fmla="*/ 164 w 203"/>
              <a:gd name="T27" fmla="*/ 0 h 214"/>
              <a:gd name="T28" fmla="*/ 166 w 203"/>
              <a:gd name="T29" fmla="*/ 0 h 214"/>
              <a:gd name="T30" fmla="*/ 203 w 203"/>
              <a:gd name="T31" fmla="*/ 18 h 214"/>
              <a:gd name="T32" fmla="*/ 158 w 203"/>
              <a:gd name="T33" fmla="*/ 171 h 214"/>
              <a:gd name="T34" fmla="*/ 145 w 203"/>
              <a:gd name="T35" fmla="*/ 164 h 214"/>
              <a:gd name="T36" fmla="*/ 97 w 203"/>
              <a:gd name="T37" fmla="*/ 192 h 214"/>
              <a:gd name="T38" fmla="*/ 82 w 203"/>
              <a:gd name="T39" fmla="*/ 184 h 214"/>
              <a:gd name="T40" fmla="*/ 35 w 203"/>
              <a:gd name="T41" fmla="*/ 214 h 214"/>
              <a:gd name="T42" fmla="*/ 3 w 203"/>
              <a:gd name="T43" fmla="*/ 199 h 214"/>
              <a:gd name="T44" fmla="*/ 0 w 203"/>
              <a:gd name="T45" fmla="*/ 194 h 214"/>
              <a:gd name="T46" fmla="*/ 0 w 203"/>
              <a:gd name="T47" fmla="*/ 134 h 214"/>
              <a:gd name="T48" fmla="*/ 44 w 203"/>
              <a:gd name="T49" fmla="*/ 117 h 214"/>
              <a:gd name="T50" fmla="*/ 46 w 203"/>
              <a:gd name="T51" fmla="*/ 117 h 214"/>
              <a:gd name="T52" fmla="*/ 82 w 203"/>
              <a:gd name="T53" fmla="*/ 134 h 214"/>
              <a:gd name="T54" fmla="*/ 91 w 203"/>
              <a:gd name="T55" fmla="*/ 181 h 214"/>
              <a:gd name="T56" fmla="*/ 69 w 203"/>
              <a:gd name="T57" fmla="*/ 104 h 214"/>
              <a:gd name="T58" fmla="*/ 63 w 203"/>
              <a:gd name="T59" fmla="*/ 125 h 214"/>
              <a:gd name="T60" fmla="*/ 63 w 203"/>
              <a:gd name="T61" fmla="*/ 93 h 214"/>
              <a:gd name="T62" fmla="*/ 128 w 203"/>
              <a:gd name="T63" fmla="*/ 87 h 214"/>
              <a:gd name="T64" fmla="*/ 145 w 203"/>
              <a:gd name="T65" fmla="*/ 93 h 214"/>
              <a:gd name="T66" fmla="*/ 151 w 203"/>
              <a:gd name="T67" fmla="*/ 160 h 214"/>
              <a:gd name="T68" fmla="*/ 128 w 203"/>
              <a:gd name="T69" fmla="*/ 28 h 214"/>
              <a:gd name="T70" fmla="*/ 128 w 203"/>
              <a:gd name="T71" fmla="*/ 87 h 214"/>
              <a:gd name="T72" fmla="*/ 35 w 203"/>
              <a:gd name="T73" fmla="*/ 145 h 214"/>
              <a:gd name="T74" fmla="*/ 44 w 203"/>
              <a:gd name="T75" fmla="*/ 125 h 214"/>
              <a:gd name="T76" fmla="*/ 18 w 203"/>
              <a:gd name="T77" fmla="*/ 136 h 214"/>
              <a:gd name="T78" fmla="*/ 158 w 203"/>
              <a:gd name="T79" fmla="*/ 33 h 214"/>
              <a:gd name="T80" fmla="*/ 158 w 203"/>
              <a:gd name="T81" fmla="*/ 35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3" h="214">
                <a:moveTo>
                  <a:pt x="138" y="18"/>
                </a:moveTo>
                <a:lnTo>
                  <a:pt x="156" y="26"/>
                </a:lnTo>
                <a:lnTo>
                  <a:pt x="186" y="18"/>
                </a:lnTo>
                <a:lnTo>
                  <a:pt x="166" y="7"/>
                </a:lnTo>
                <a:lnTo>
                  <a:pt x="138" y="18"/>
                </a:lnTo>
                <a:lnTo>
                  <a:pt x="138" y="18"/>
                </a:lnTo>
                <a:close/>
                <a:moveTo>
                  <a:pt x="28" y="156"/>
                </a:moveTo>
                <a:lnTo>
                  <a:pt x="7" y="145"/>
                </a:lnTo>
                <a:lnTo>
                  <a:pt x="7" y="192"/>
                </a:lnTo>
                <a:lnTo>
                  <a:pt x="28" y="203"/>
                </a:lnTo>
                <a:lnTo>
                  <a:pt x="28" y="156"/>
                </a:lnTo>
                <a:lnTo>
                  <a:pt x="28" y="156"/>
                </a:lnTo>
                <a:close/>
                <a:moveTo>
                  <a:pt x="80" y="95"/>
                </a:moveTo>
                <a:lnTo>
                  <a:pt x="100" y="104"/>
                </a:lnTo>
                <a:lnTo>
                  <a:pt x="126" y="93"/>
                </a:lnTo>
                <a:lnTo>
                  <a:pt x="106" y="84"/>
                </a:lnTo>
                <a:lnTo>
                  <a:pt x="80" y="95"/>
                </a:lnTo>
                <a:lnTo>
                  <a:pt x="80" y="95"/>
                </a:lnTo>
                <a:close/>
                <a:moveTo>
                  <a:pt x="63" y="93"/>
                </a:moveTo>
                <a:lnTo>
                  <a:pt x="69" y="91"/>
                </a:lnTo>
                <a:lnTo>
                  <a:pt x="106" y="76"/>
                </a:lnTo>
                <a:lnTo>
                  <a:pt x="106" y="76"/>
                </a:lnTo>
                <a:lnTo>
                  <a:pt x="108" y="76"/>
                </a:lnTo>
                <a:lnTo>
                  <a:pt x="121" y="82"/>
                </a:lnTo>
                <a:lnTo>
                  <a:pt x="121" y="22"/>
                </a:lnTo>
                <a:lnTo>
                  <a:pt x="121" y="18"/>
                </a:lnTo>
                <a:lnTo>
                  <a:pt x="128" y="13"/>
                </a:lnTo>
                <a:lnTo>
                  <a:pt x="164" y="0"/>
                </a:lnTo>
                <a:lnTo>
                  <a:pt x="166" y="0"/>
                </a:lnTo>
                <a:lnTo>
                  <a:pt x="166" y="0"/>
                </a:lnTo>
                <a:lnTo>
                  <a:pt x="197" y="13"/>
                </a:lnTo>
                <a:lnTo>
                  <a:pt x="203" y="18"/>
                </a:lnTo>
                <a:lnTo>
                  <a:pt x="203" y="153"/>
                </a:lnTo>
                <a:lnTo>
                  <a:pt x="158" y="171"/>
                </a:lnTo>
                <a:lnTo>
                  <a:pt x="154" y="169"/>
                </a:lnTo>
                <a:lnTo>
                  <a:pt x="145" y="164"/>
                </a:lnTo>
                <a:lnTo>
                  <a:pt x="145" y="175"/>
                </a:lnTo>
                <a:lnTo>
                  <a:pt x="97" y="192"/>
                </a:lnTo>
                <a:lnTo>
                  <a:pt x="93" y="190"/>
                </a:lnTo>
                <a:lnTo>
                  <a:pt x="82" y="184"/>
                </a:lnTo>
                <a:lnTo>
                  <a:pt x="82" y="197"/>
                </a:lnTo>
                <a:lnTo>
                  <a:pt x="35" y="214"/>
                </a:lnTo>
                <a:lnTo>
                  <a:pt x="31" y="212"/>
                </a:lnTo>
                <a:lnTo>
                  <a:pt x="3" y="199"/>
                </a:lnTo>
                <a:lnTo>
                  <a:pt x="0" y="197"/>
                </a:lnTo>
                <a:lnTo>
                  <a:pt x="0" y="194"/>
                </a:lnTo>
                <a:lnTo>
                  <a:pt x="0" y="141"/>
                </a:lnTo>
                <a:lnTo>
                  <a:pt x="0" y="134"/>
                </a:lnTo>
                <a:lnTo>
                  <a:pt x="7" y="132"/>
                </a:lnTo>
                <a:lnTo>
                  <a:pt x="44" y="117"/>
                </a:lnTo>
                <a:lnTo>
                  <a:pt x="44" y="117"/>
                </a:lnTo>
                <a:lnTo>
                  <a:pt x="46" y="117"/>
                </a:lnTo>
                <a:lnTo>
                  <a:pt x="74" y="132"/>
                </a:lnTo>
                <a:lnTo>
                  <a:pt x="82" y="134"/>
                </a:lnTo>
                <a:lnTo>
                  <a:pt x="82" y="177"/>
                </a:lnTo>
                <a:lnTo>
                  <a:pt x="91" y="181"/>
                </a:lnTo>
                <a:lnTo>
                  <a:pt x="91" y="115"/>
                </a:lnTo>
                <a:lnTo>
                  <a:pt x="69" y="104"/>
                </a:lnTo>
                <a:lnTo>
                  <a:pt x="69" y="130"/>
                </a:lnTo>
                <a:lnTo>
                  <a:pt x="63" y="125"/>
                </a:lnTo>
                <a:lnTo>
                  <a:pt x="63" y="100"/>
                </a:lnTo>
                <a:lnTo>
                  <a:pt x="63" y="93"/>
                </a:lnTo>
                <a:lnTo>
                  <a:pt x="63" y="93"/>
                </a:lnTo>
                <a:close/>
                <a:moveTo>
                  <a:pt x="128" y="87"/>
                </a:moveTo>
                <a:lnTo>
                  <a:pt x="136" y="91"/>
                </a:lnTo>
                <a:lnTo>
                  <a:pt x="145" y="93"/>
                </a:lnTo>
                <a:lnTo>
                  <a:pt x="145" y="156"/>
                </a:lnTo>
                <a:lnTo>
                  <a:pt x="151" y="160"/>
                </a:lnTo>
                <a:lnTo>
                  <a:pt x="151" y="39"/>
                </a:lnTo>
                <a:lnTo>
                  <a:pt x="128" y="28"/>
                </a:lnTo>
                <a:lnTo>
                  <a:pt x="128" y="87"/>
                </a:lnTo>
                <a:lnTo>
                  <a:pt x="128" y="87"/>
                </a:lnTo>
                <a:close/>
                <a:moveTo>
                  <a:pt x="18" y="136"/>
                </a:moveTo>
                <a:lnTo>
                  <a:pt x="35" y="145"/>
                </a:lnTo>
                <a:lnTo>
                  <a:pt x="65" y="134"/>
                </a:lnTo>
                <a:lnTo>
                  <a:pt x="44" y="125"/>
                </a:lnTo>
                <a:lnTo>
                  <a:pt x="18" y="136"/>
                </a:lnTo>
                <a:lnTo>
                  <a:pt x="18" y="136"/>
                </a:lnTo>
                <a:close/>
                <a:moveTo>
                  <a:pt x="158" y="35"/>
                </a:moveTo>
                <a:lnTo>
                  <a:pt x="158" y="33"/>
                </a:lnTo>
                <a:lnTo>
                  <a:pt x="158" y="35"/>
                </a:lnTo>
                <a:lnTo>
                  <a:pt x="158" y="35"/>
                </a:lnTo>
                <a:lnTo>
                  <a:pt x="158" y="35"/>
                </a:lnTo>
                <a:close/>
              </a:path>
            </a:pathLst>
          </a:custGeom>
          <a:solidFill>
            <a:srgbClr val="006534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0931" tIns="45461" rIns="90931" bIns="45461" numCol="1" anchor="t" anchorCtr="0" compatLnSpc="1"/>
          <a:lstStyle/>
          <a:p>
            <a:pPr>
              <a:lnSpc>
                <a:spcPct val="120000"/>
              </a:lnSpc>
            </a:pPr>
            <a:endParaRPr lang="zh-CN" altLang="en-US"/>
          </a:p>
        </p:txBody>
      </p:sp>
      <p:sp>
        <p:nvSpPr>
          <p:cNvPr id="53" name="Freeform 172"/>
          <p:cNvSpPr>
            <a:spLocks noEditPoints="1"/>
          </p:cNvSpPr>
          <p:nvPr>
            <p:custDataLst>
              <p:tags r:id="rId18"/>
            </p:custDataLst>
          </p:nvPr>
        </p:nvSpPr>
        <p:spPr bwMode="auto">
          <a:xfrm>
            <a:off x="3126602" y="3942362"/>
            <a:ext cx="392820" cy="417371"/>
          </a:xfrm>
          <a:custGeom>
            <a:avLst/>
            <a:gdLst>
              <a:gd name="T0" fmla="*/ 75 w 89"/>
              <a:gd name="T1" fmla="*/ 22 h 95"/>
              <a:gd name="T2" fmla="*/ 89 w 89"/>
              <a:gd name="T3" fmla="*/ 53 h 95"/>
              <a:gd name="T4" fmla="*/ 78 w 89"/>
              <a:gd name="T5" fmla="*/ 80 h 95"/>
              <a:gd name="T6" fmla="*/ 47 w 89"/>
              <a:gd name="T7" fmla="*/ 53 h 95"/>
              <a:gd name="T8" fmla="*/ 75 w 89"/>
              <a:gd name="T9" fmla="*/ 22 h 95"/>
              <a:gd name="T10" fmla="*/ 76 w 89"/>
              <a:gd name="T11" fmla="*/ 83 h 95"/>
              <a:gd name="T12" fmla="*/ 69 w 89"/>
              <a:gd name="T13" fmla="*/ 88 h 95"/>
              <a:gd name="T14" fmla="*/ 74 w 89"/>
              <a:gd name="T15" fmla="*/ 81 h 95"/>
              <a:gd name="T16" fmla="*/ 76 w 89"/>
              <a:gd name="T17" fmla="*/ 83 h 95"/>
              <a:gd name="T18" fmla="*/ 64 w 89"/>
              <a:gd name="T19" fmla="*/ 92 h 95"/>
              <a:gd name="T20" fmla="*/ 72 w 89"/>
              <a:gd name="T21" fmla="*/ 79 h 95"/>
              <a:gd name="T22" fmla="*/ 70 w 89"/>
              <a:gd name="T23" fmla="*/ 77 h 95"/>
              <a:gd name="T24" fmla="*/ 60 w 89"/>
              <a:gd name="T25" fmla="*/ 94 h 95"/>
              <a:gd name="T26" fmla="*/ 64 w 89"/>
              <a:gd name="T27" fmla="*/ 92 h 95"/>
              <a:gd name="T28" fmla="*/ 58 w 89"/>
              <a:gd name="T29" fmla="*/ 91 h 95"/>
              <a:gd name="T30" fmla="*/ 67 w 89"/>
              <a:gd name="T31" fmla="*/ 75 h 95"/>
              <a:gd name="T32" fmla="*/ 65 w 89"/>
              <a:gd name="T33" fmla="*/ 74 h 95"/>
              <a:gd name="T34" fmla="*/ 57 w 89"/>
              <a:gd name="T35" fmla="*/ 88 h 95"/>
              <a:gd name="T36" fmla="*/ 58 w 89"/>
              <a:gd name="T37" fmla="*/ 91 h 95"/>
              <a:gd name="T38" fmla="*/ 56 w 89"/>
              <a:gd name="T39" fmla="*/ 84 h 95"/>
              <a:gd name="T40" fmla="*/ 63 w 89"/>
              <a:gd name="T41" fmla="*/ 72 h 95"/>
              <a:gd name="T42" fmla="*/ 61 w 89"/>
              <a:gd name="T43" fmla="*/ 70 h 95"/>
              <a:gd name="T44" fmla="*/ 55 w 89"/>
              <a:gd name="T45" fmla="*/ 81 h 95"/>
              <a:gd name="T46" fmla="*/ 56 w 89"/>
              <a:gd name="T47" fmla="*/ 84 h 95"/>
              <a:gd name="T48" fmla="*/ 53 w 89"/>
              <a:gd name="T49" fmla="*/ 78 h 95"/>
              <a:gd name="T50" fmla="*/ 59 w 89"/>
              <a:gd name="T51" fmla="*/ 68 h 95"/>
              <a:gd name="T52" fmla="*/ 57 w 89"/>
              <a:gd name="T53" fmla="*/ 66 h 95"/>
              <a:gd name="T54" fmla="*/ 52 w 89"/>
              <a:gd name="T55" fmla="*/ 75 h 95"/>
              <a:gd name="T56" fmla="*/ 53 w 89"/>
              <a:gd name="T57" fmla="*/ 78 h 95"/>
              <a:gd name="T58" fmla="*/ 51 w 89"/>
              <a:gd name="T59" fmla="*/ 71 h 95"/>
              <a:gd name="T60" fmla="*/ 55 w 89"/>
              <a:gd name="T61" fmla="*/ 64 h 95"/>
              <a:gd name="T62" fmla="*/ 53 w 89"/>
              <a:gd name="T63" fmla="*/ 62 h 95"/>
              <a:gd name="T64" fmla="*/ 50 w 89"/>
              <a:gd name="T65" fmla="*/ 68 h 95"/>
              <a:gd name="T66" fmla="*/ 51 w 89"/>
              <a:gd name="T67" fmla="*/ 71 h 95"/>
              <a:gd name="T68" fmla="*/ 48 w 89"/>
              <a:gd name="T69" fmla="*/ 65 h 95"/>
              <a:gd name="T70" fmla="*/ 51 w 89"/>
              <a:gd name="T71" fmla="*/ 61 h 95"/>
              <a:gd name="T72" fmla="*/ 49 w 89"/>
              <a:gd name="T73" fmla="*/ 59 h 95"/>
              <a:gd name="T74" fmla="*/ 47 w 89"/>
              <a:gd name="T75" fmla="*/ 61 h 95"/>
              <a:gd name="T76" fmla="*/ 48 w 89"/>
              <a:gd name="T77" fmla="*/ 65 h 95"/>
              <a:gd name="T78" fmla="*/ 46 w 89"/>
              <a:gd name="T79" fmla="*/ 58 h 95"/>
              <a:gd name="T80" fmla="*/ 45 w 89"/>
              <a:gd name="T81" fmla="*/ 55 h 95"/>
              <a:gd name="T82" fmla="*/ 47 w 89"/>
              <a:gd name="T83" fmla="*/ 57 h 95"/>
              <a:gd name="T84" fmla="*/ 46 w 89"/>
              <a:gd name="T85" fmla="*/ 58 h 95"/>
              <a:gd name="T86" fmla="*/ 59 w 89"/>
              <a:gd name="T87" fmla="*/ 17 h 95"/>
              <a:gd name="T88" fmla="*/ 41 w 89"/>
              <a:gd name="T89" fmla="*/ 54 h 95"/>
              <a:gd name="T90" fmla="*/ 36 w 89"/>
              <a:gd name="T91" fmla="*/ 13 h 95"/>
              <a:gd name="T92" fmla="*/ 0 w 89"/>
              <a:gd name="T93" fmla="*/ 54 h 95"/>
              <a:gd name="T94" fmla="*/ 41 w 89"/>
              <a:gd name="T95" fmla="*/ 95 h 95"/>
              <a:gd name="T96" fmla="*/ 55 w 89"/>
              <a:gd name="T97" fmla="*/ 93 h 95"/>
              <a:gd name="T98" fmla="*/ 41 w 89"/>
              <a:gd name="T99" fmla="*/ 54 h 95"/>
              <a:gd name="T100" fmla="*/ 68 w 89"/>
              <a:gd name="T101" fmla="*/ 23 h 95"/>
              <a:gd name="T102" fmla="*/ 59 w 89"/>
              <a:gd name="T103" fmla="*/ 17 h 95"/>
              <a:gd name="T104" fmla="*/ 43 w 89"/>
              <a:gd name="T105" fmla="*/ 0 h 95"/>
              <a:gd name="T106" fmla="*/ 38 w 89"/>
              <a:gd name="T107" fmla="*/ 0 h 95"/>
              <a:gd name="T108" fmla="*/ 43 w 89"/>
              <a:gd name="T109" fmla="*/ 41 h 95"/>
              <a:gd name="T110" fmla="*/ 61 w 89"/>
              <a:gd name="T111" fmla="*/ 4 h 95"/>
              <a:gd name="T112" fmla="*/ 43 w 89"/>
              <a:gd name="T113" fmla="*/ 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9" h="95">
                <a:moveTo>
                  <a:pt x="75" y="22"/>
                </a:moveTo>
                <a:cubicBezTo>
                  <a:pt x="83" y="29"/>
                  <a:pt x="89" y="40"/>
                  <a:pt x="89" y="53"/>
                </a:cubicBezTo>
                <a:cubicBezTo>
                  <a:pt x="89" y="63"/>
                  <a:pt x="85" y="73"/>
                  <a:pt x="78" y="80"/>
                </a:cubicBezTo>
                <a:cubicBezTo>
                  <a:pt x="47" y="53"/>
                  <a:pt x="47" y="53"/>
                  <a:pt x="47" y="53"/>
                </a:cubicBezTo>
                <a:cubicBezTo>
                  <a:pt x="75" y="22"/>
                  <a:pt x="75" y="22"/>
                  <a:pt x="75" y="22"/>
                </a:cubicBezTo>
                <a:close/>
                <a:moveTo>
                  <a:pt x="76" y="83"/>
                </a:moveTo>
                <a:cubicBezTo>
                  <a:pt x="74" y="85"/>
                  <a:pt x="72" y="87"/>
                  <a:pt x="69" y="88"/>
                </a:cubicBezTo>
                <a:cubicBezTo>
                  <a:pt x="74" y="81"/>
                  <a:pt x="74" y="81"/>
                  <a:pt x="74" y="81"/>
                </a:cubicBezTo>
                <a:cubicBezTo>
                  <a:pt x="76" y="83"/>
                  <a:pt x="76" y="83"/>
                  <a:pt x="76" y="83"/>
                </a:cubicBezTo>
                <a:close/>
                <a:moveTo>
                  <a:pt x="64" y="92"/>
                </a:moveTo>
                <a:cubicBezTo>
                  <a:pt x="72" y="79"/>
                  <a:pt x="72" y="79"/>
                  <a:pt x="72" y="79"/>
                </a:cubicBezTo>
                <a:cubicBezTo>
                  <a:pt x="70" y="77"/>
                  <a:pt x="70" y="77"/>
                  <a:pt x="70" y="77"/>
                </a:cubicBezTo>
                <a:cubicBezTo>
                  <a:pt x="60" y="94"/>
                  <a:pt x="60" y="94"/>
                  <a:pt x="60" y="94"/>
                </a:cubicBezTo>
                <a:cubicBezTo>
                  <a:pt x="61" y="93"/>
                  <a:pt x="63" y="92"/>
                  <a:pt x="64" y="92"/>
                </a:cubicBezTo>
                <a:close/>
                <a:moveTo>
                  <a:pt x="58" y="91"/>
                </a:moveTo>
                <a:cubicBezTo>
                  <a:pt x="67" y="75"/>
                  <a:pt x="67" y="75"/>
                  <a:pt x="67" y="75"/>
                </a:cubicBezTo>
                <a:cubicBezTo>
                  <a:pt x="65" y="74"/>
                  <a:pt x="65" y="74"/>
                  <a:pt x="65" y="74"/>
                </a:cubicBezTo>
                <a:cubicBezTo>
                  <a:pt x="57" y="88"/>
                  <a:pt x="57" y="88"/>
                  <a:pt x="57" y="88"/>
                </a:cubicBezTo>
                <a:cubicBezTo>
                  <a:pt x="58" y="91"/>
                  <a:pt x="58" y="91"/>
                  <a:pt x="58" y="91"/>
                </a:cubicBezTo>
                <a:close/>
                <a:moveTo>
                  <a:pt x="56" y="84"/>
                </a:moveTo>
                <a:cubicBezTo>
                  <a:pt x="63" y="72"/>
                  <a:pt x="63" y="72"/>
                  <a:pt x="63" y="72"/>
                </a:cubicBezTo>
                <a:cubicBezTo>
                  <a:pt x="61" y="70"/>
                  <a:pt x="61" y="70"/>
                  <a:pt x="61" y="70"/>
                </a:cubicBezTo>
                <a:cubicBezTo>
                  <a:pt x="55" y="81"/>
                  <a:pt x="55" y="81"/>
                  <a:pt x="55" y="81"/>
                </a:cubicBezTo>
                <a:cubicBezTo>
                  <a:pt x="56" y="84"/>
                  <a:pt x="56" y="84"/>
                  <a:pt x="56" y="84"/>
                </a:cubicBezTo>
                <a:close/>
                <a:moveTo>
                  <a:pt x="53" y="78"/>
                </a:moveTo>
                <a:cubicBezTo>
                  <a:pt x="59" y="68"/>
                  <a:pt x="59" y="68"/>
                  <a:pt x="59" y="68"/>
                </a:cubicBezTo>
                <a:cubicBezTo>
                  <a:pt x="57" y="66"/>
                  <a:pt x="57" y="66"/>
                  <a:pt x="57" y="66"/>
                </a:cubicBezTo>
                <a:cubicBezTo>
                  <a:pt x="52" y="75"/>
                  <a:pt x="52" y="75"/>
                  <a:pt x="52" y="75"/>
                </a:cubicBezTo>
                <a:cubicBezTo>
                  <a:pt x="53" y="78"/>
                  <a:pt x="53" y="78"/>
                  <a:pt x="53" y="78"/>
                </a:cubicBezTo>
                <a:close/>
                <a:moveTo>
                  <a:pt x="51" y="71"/>
                </a:moveTo>
                <a:cubicBezTo>
                  <a:pt x="55" y="64"/>
                  <a:pt x="55" y="64"/>
                  <a:pt x="55" y="64"/>
                </a:cubicBezTo>
                <a:cubicBezTo>
                  <a:pt x="53" y="62"/>
                  <a:pt x="53" y="62"/>
                  <a:pt x="53" y="62"/>
                </a:cubicBezTo>
                <a:cubicBezTo>
                  <a:pt x="50" y="68"/>
                  <a:pt x="50" y="68"/>
                  <a:pt x="50" y="68"/>
                </a:cubicBezTo>
                <a:cubicBezTo>
                  <a:pt x="51" y="71"/>
                  <a:pt x="51" y="71"/>
                  <a:pt x="51" y="71"/>
                </a:cubicBezTo>
                <a:close/>
                <a:moveTo>
                  <a:pt x="48" y="65"/>
                </a:moveTo>
                <a:cubicBezTo>
                  <a:pt x="51" y="61"/>
                  <a:pt x="51" y="61"/>
                  <a:pt x="51" y="61"/>
                </a:cubicBezTo>
                <a:cubicBezTo>
                  <a:pt x="49" y="59"/>
                  <a:pt x="49" y="59"/>
                  <a:pt x="49" y="59"/>
                </a:cubicBezTo>
                <a:cubicBezTo>
                  <a:pt x="47" y="61"/>
                  <a:pt x="47" y="61"/>
                  <a:pt x="47" y="61"/>
                </a:cubicBezTo>
                <a:cubicBezTo>
                  <a:pt x="48" y="65"/>
                  <a:pt x="48" y="65"/>
                  <a:pt x="48" y="65"/>
                </a:cubicBezTo>
                <a:close/>
                <a:moveTo>
                  <a:pt x="46" y="58"/>
                </a:moveTo>
                <a:cubicBezTo>
                  <a:pt x="45" y="55"/>
                  <a:pt x="45" y="55"/>
                  <a:pt x="45" y="55"/>
                </a:cubicBezTo>
                <a:cubicBezTo>
                  <a:pt x="47" y="57"/>
                  <a:pt x="47" y="57"/>
                  <a:pt x="47" y="57"/>
                </a:cubicBezTo>
                <a:cubicBezTo>
                  <a:pt x="46" y="58"/>
                  <a:pt x="46" y="58"/>
                  <a:pt x="46" y="58"/>
                </a:cubicBezTo>
                <a:close/>
                <a:moveTo>
                  <a:pt x="59" y="17"/>
                </a:moveTo>
                <a:cubicBezTo>
                  <a:pt x="41" y="54"/>
                  <a:pt x="41" y="54"/>
                  <a:pt x="41" y="54"/>
                </a:cubicBezTo>
                <a:cubicBezTo>
                  <a:pt x="41" y="54"/>
                  <a:pt x="38" y="28"/>
                  <a:pt x="36" y="13"/>
                </a:cubicBezTo>
                <a:cubicBezTo>
                  <a:pt x="16" y="15"/>
                  <a:pt x="0" y="33"/>
                  <a:pt x="0" y="54"/>
                </a:cubicBezTo>
                <a:cubicBezTo>
                  <a:pt x="0" y="77"/>
                  <a:pt x="18" y="95"/>
                  <a:pt x="41" y="95"/>
                </a:cubicBezTo>
                <a:cubicBezTo>
                  <a:pt x="46" y="95"/>
                  <a:pt x="51" y="94"/>
                  <a:pt x="55" y="93"/>
                </a:cubicBezTo>
                <a:cubicBezTo>
                  <a:pt x="41" y="54"/>
                  <a:pt x="41" y="54"/>
                  <a:pt x="41" y="54"/>
                </a:cubicBezTo>
                <a:cubicBezTo>
                  <a:pt x="68" y="23"/>
                  <a:pt x="68" y="23"/>
                  <a:pt x="68" y="23"/>
                </a:cubicBezTo>
                <a:cubicBezTo>
                  <a:pt x="66" y="20"/>
                  <a:pt x="63" y="18"/>
                  <a:pt x="59" y="17"/>
                </a:cubicBezTo>
                <a:close/>
                <a:moveTo>
                  <a:pt x="43" y="0"/>
                </a:moveTo>
                <a:cubicBezTo>
                  <a:pt x="41" y="0"/>
                  <a:pt x="40" y="0"/>
                  <a:pt x="38" y="0"/>
                </a:cubicBezTo>
                <a:cubicBezTo>
                  <a:pt x="40" y="15"/>
                  <a:pt x="43" y="41"/>
                  <a:pt x="43" y="41"/>
                </a:cubicBezTo>
                <a:cubicBezTo>
                  <a:pt x="61" y="4"/>
                  <a:pt x="61" y="4"/>
                  <a:pt x="61" y="4"/>
                </a:cubicBezTo>
                <a:cubicBezTo>
                  <a:pt x="56" y="1"/>
                  <a:pt x="49" y="0"/>
                  <a:pt x="43" y="0"/>
                </a:cubicBezTo>
                <a:close/>
              </a:path>
            </a:pathLst>
          </a:custGeom>
          <a:solidFill>
            <a:srgbClr val="006534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0931" tIns="45461" rIns="90931" bIns="45461" numCol="1" anchor="t" anchorCtr="0" compatLnSpc="1"/>
          <a:lstStyle/>
          <a:p>
            <a:pPr>
              <a:lnSpc>
                <a:spcPct val="120000"/>
              </a:lnSpc>
            </a:pPr>
            <a:endParaRPr lang="zh-CN" altLang="en-US"/>
          </a:p>
        </p:txBody>
      </p:sp>
      <p:sp>
        <p:nvSpPr>
          <p:cNvPr id="54" name="文本框 146"/>
          <p:cNvSpPr txBox="1"/>
          <p:nvPr>
            <p:custDataLst>
              <p:tags r:id="rId19"/>
            </p:custDataLst>
          </p:nvPr>
        </p:nvSpPr>
        <p:spPr>
          <a:xfrm>
            <a:off x="4561156" y="4628841"/>
            <a:ext cx="1920818" cy="1516228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01839" tIns="50918" rIns="101839" bIns="50918">
            <a:noAutofit/>
          </a:bodyPr>
          <a:lstStyle>
            <a:defPPr>
              <a:defRPr lang="zh-CN"/>
            </a:defPPr>
            <a:lvl1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/>
                <a:cs typeface="+mn-ea"/>
              </a:defRPr>
            </a:lvl1pPr>
            <a:lvl2pPr marL="4572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2pPr>
            <a:lvl3pPr marL="9144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3pPr>
            <a:lvl4pPr marL="1371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4pPr>
            <a:lvl5pPr marL="18288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5pPr>
            <a:lvl6pPr marL="22860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6pPr>
            <a:lvl7pPr marL="27432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7pPr>
            <a:lvl8pPr marL="32004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8pPr>
            <a:lvl9pPr marL="36576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实现农产品从生产到消费全过程的信息可追溯和可共享，保障食品安全，增强消费者信任。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6" name="文本框 146"/>
          <p:cNvSpPr txBox="1"/>
          <p:nvPr>
            <p:custDataLst>
              <p:tags r:id="rId20"/>
            </p:custDataLst>
          </p:nvPr>
        </p:nvSpPr>
        <p:spPr>
          <a:xfrm>
            <a:off x="2374391" y="4628841"/>
            <a:ext cx="1920818" cy="1516228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01839" tIns="50918" rIns="101839" bIns="50918">
            <a:noAutofit/>
          </a:bodyPr>
          <a:lstStyle>
            <a:defPPr>
              <a:defRPr lang="zh-CN"/>
            </a:defPPr>
            <a:lvl1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/>
                <a:cs typeface="+mn-ea"/>
              </a:defRPr>
            </a:lvl1pPr>
            <a:lvl2pPr marL="4572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2pPr>
            <a:lvl3pPr marL="9144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3pPr>
            <a:lvl4pPr marL="1371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4pPr>
            <a:lvl5pPr marL="18288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5pPr>
            <a:lvl6pPr marL="22860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6pPr>
            <a:lvl7pPr marL="27432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7pPr>
            <a:lvl8pPr marL="32004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8pPr>
            <a:lvl9pPr marL="36576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保障食品安全，通过农产品追溯，迅速确定农产品的生产来源和分销渠道，帮助识别和解决食品安全问题。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8" name="文本框 146"/>
          <p:cNvSpPr txBox="1"/>
          <p:nvPr>
            <p:custDataLst>
              <p:tags r:id="rId21"/>
            </p:custDataLst>
          </p:nvPr>
        </p:nvSpPr>
        <p:spPr>
          <a:xfrm>
            <a:off x="6930692" y="4628841"/>
            <a:ext cx="1920818" cy="1516228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01839" tIns="50918" rIns="101839" bIns="50918">
            <a:noAutofit/>
          </a:bodyPr>
          <a:lstStyle>
            <a:defPPr>
              <a:defRPr lang="zh-CN"/>
            </a:defPPr>
            <a:lvl1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/>
                <a:cs typeface="+mn-ea"/>
              </a:defRPr>
            </a:lvl1pPr>
            <a:lvl2pPr marL="4572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2pPr>
            <a:lvl3pPr marL="9144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3pPr>
            <a:lvl4pPr marL="1371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4pPr>
            <a:lvl5pPr marL="18288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5pPr>
            <a:lvl6pPr marL="22860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6pPr>
            <a:lvl7pPr marL="27432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7pPr>
            <a:lvl8pPr marL="32004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8pPr>
            <a:lvl9pPr marL="36576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促进农业现代化，通过数字化转型，提升农业生产效率和管理水平。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0" name="文本框 146"/>
          <p:cNvSpPr txBox="1"/>
          <p:nvPr>
            <p:custDataLst>
              <p:tags r:id="rId22"/>
            </p:custDataLst>
          </p:nvPr>
        </p:nvSpPr>
        <p:spPr>
          <a:xfrm>
            <a:off x="254481" y="4628206"/>
            <a:ext cx="1920818" cy="1516228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01839" tIns="50918" rIns="101839" bIns="50918">
            <a:noAutofit/>
          </a:bodyPr>
          <a:lstStyle>
            <a:defPPr>
              <a:defRPr lang="zh-CN"/>
            </a:defPPr>
            <a:lvl1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140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/>
                <a:cs typeface="+mn-ea"/>
              </a:defRPr>
            </a:lvl1pPr>
            <a:lvl2pPr marL="4572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2pPr>
            <a:lvl3pPr marL="9144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3pPr>
            <a:lvl4pPr marL="1371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4pPr>
            <a:lvl5pPr marL="18288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charset="0"/>
                <a:cs typeface="Arial" panose="020B0604020202020204" pitchFamily="34" charset="0"/>
              </a:defRPr>
            </a:lvl5pPr>
            <a:lvl6pPr marL="22860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6pPr>
            <a:lvl7pPr marL="27432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7pPr>
            <a:lvl8pPr marL="32004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8pPr>
            <a:lvl9pPr marL="3657600" defTabSz="914400">
              <a:defRPr>
                <a:latin typeface="Calibri" panose="020F050202020403020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构建一个基于区块链技术的农产品溯源平台，通过区块链技术确保农产品数据的安全性、可追溯性、不变性和可达性。解决现有区块链溯源系统中存在的性能和扩展性、数据隐私保护等问题。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62" name="组合 61"/>
          <p:cNvGrpSpPr/>
          <p:nvPr>
            <p:custDataLst>
              <p:tags r:id="rId23"/>
            </p:custDataLst>
          </p:nvPr>
        </p:nvGrpSpPr>
        <p:grpSpPr>
          <a:xfrm>
            <a:off x="4973226" y="2165787"/>
            <a:ext cx="1120623" cy="1120218"/>
            <a:chOff x="4229236" y="3968984"/>
            <a:chExt cx="792000" cy="792000"/>
          </a:xfrm>
        </p:grpSpPr>
        <p:sp>
          <p:nvSpPr>
            <p:cNvPr id="63" name="MH_Other_2"/>
            <p:cNvSpPr/>
            <p:nvPr>
              <p:custDataLst>
                <p:tags r:id="rId24"/>
              </p:custDataLst>
            </p:nvPr>
          </p:nvSpPr>
          <p:spPr>
            <a:xfrm>
              <a:off x="4229236" y="3968984"/>
              <a:ext cx="792000" cy="792000"/>
            </a:xfrm>
            <a:prstGeom prst="ellipse">
              <a:avLst/>
            </a:prstGeom>
            <a:solidFill>
              <a:srgbClr val="006534"/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  <p:sp>
          <p:nvSpPr>
            <p:cNvPr id="64" name="MH_Title_1"/>
            <p:cNvSpPr/>
            <p:nvPr>
              <p:custDataLst>
                <p:tags r:id="rId25"/>
              </p:custDataLst>
            </p:nvPr>
          </p:nvSpPr>
          <p:spPr>
            <a:xfrm>
              <a:off x="4355236" y="4094984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700" dirty="0">
                  <a:solidFill>
                    <a:srgbClr val="313D51"/>
                  </a:solidFill>
                  <a:latin typeface="Impact" panose="020B0806030902050204" pitchFamily="34" charset="0"/>
                </a:rPr>
                <a:t>61</a:t>
              </a:r>
              <a:r>
                <a:rPr lang="en-US" altLang="zh-CN" sz="1500" dirty="0">
                  <a:solidFill>
                    <a:srgbClr val="313D51"/>
                  </a:solidFill>
                  <a:latin typeface="Impact" panose="020B0806030902050204" pitchFamily="34" charset="0"/>
                </a:rPr>
                <a:t>%</a:t>
              </a:r>
              <a:endParaRPr lang="en-US" altLang="zh-CN" sz="1500" dirty="0">
                <a:solidFill>
                  <a:srgbClr val="313D5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65" name="组合 64"/>
          <p:cNvGrpSpPr/>
          <p:nvPr>
            <p:custDataLst>
              <p:tags r:id="rId26"/>
            </p:custDataLst>
          </p:nvPr>
        </p:nvGrpSpPr>
        <p:grpSpPr>
          <a:xfrm>
            <a:off x="2775098" y="2165787"/>
            <a:ext cx="1120623" cy="1120218"/>
            <a:chOff x="4229236" y="3968984"/>
            <a:chExt cx="792000" cy="792000"/>
          </a:xfrm>
        </p:grpSpPr>
        <p:sp>
          <p:nvSpPr>
            <p:cNvPr id="70" name="MH_Other_2"/>
            <p:cNvSpPr/>
            <p:nvPr>
              <p:custDataLst>
                <p:tags r:id="rId27"/>
              </p:custDataLst>
            </p:nvPr>
          </p:nvSpPr>
          <p:spPr>
            <a:xfrm>
              <a:off x="4229236" y="3968984"/>
              <a:ext cx="792000" cy="792000"/>
            </a:xfrm>
            <a:prstGeom prst="ellipse">
              <a:avLst/>
            </a:prstGeom>
            <a:solidFill>
              <a:srgbClr val="006534"/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  <p:sp>
          <p:nvSpPr>
            <p:cNvPr id="71" name="MH_Title_1"/>
            <p:cNvSpPr/>
            <p:nvPr>
              <p:custDataLst>
                <p:tags r:id="rId28"/>
              </p:custDataLst>
            </p:nvPr>
          </p:nvSpPr>
          <p:spPr>
            <a:xfrm>
              <a:off x="4355236" y="4094984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700" dirty="0">
                  <a:solidFill>
                    <a:srgbClr val="313D51"/>
                  </a:solidFill>
                  <a:latin typeface="Impact" panose="020B0806030902050204" pitchFamily="34" charset="0"/>
                </a:rPr>
                <a:t>35</a:t>
              </a:r>
              <a:r>
                <a:rPr lang="en-US" altLang="zh-CN" sz="1500" dirty="0">
                  <a:solidFill>
                    <a:srgbClr val="313D51"/>
                  </a:solidFill>
                  <a:latin typeface="Impact" panose="020B0806030902050204" pitchFamily="34" charset="0"/>
                </a:rPr>
                <a:t>%</a:t>
              </a:r>
              <a:endParaRPr lang="en-US" altLang="zh-CN" sz="1500" dirty="0">
                <a:solidFill>
                  <a:srgbClr val="313D5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72" name="组合 71"/>
          <p:cNvGrpSpPr/>
          <p:nvPr>
            <p:custDataLst>
              <p:tags r:id="rId29"/>
            </p:custDataLst>
          </p:nvPr>
        </p:nvGrpSpPr>
        <p:grpSpPr>
          <a:xfrm>
            <a:off x="7325109" y="2164517"/>
            <a:ext cx="1120623" cy="1120218"/>
            <a:chOff x="4229236" y="3968984"/>
            <a:chExt cx="792000" cy="792000"/>
          </a:xfrm>
        </p:grpSpPr>
        <p:sp>
          <p:nvSpPr>
            <p:cNvPr id="73" name="MH_Other_2"/>
            <p:cNvSpPr/>
            <p:nvPr>
              <p:custDataLst>
                <p:tags r:id="rId30"/>
              </p:custDataLst>
            </p:nvPr>
          </p:nvSpPr>
          <p:spPr>
            <a:xfrm>
              <a:off x="4229236" y="3968984"/>
              <a:ext cx="792000" cy="792000"/>
            </a:xfrm>
            <a:prstGeom prst="ellipse">
              <a:avLst/>
            </a:prstGeom>
            <a:solidFill>
              <a:srgbClr val="006534"/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  <p:sp>
          <p:nvSpPr>
            <p:cNvPr id="74" name="MH_Title_1"/>
            <p:cNvSpPr/>
            <p:nvPr>
              <p:custDataLst>
                <p:tags r:id="rId31"/>
              </p:custDataLst>
            </p:nvPr>
          </p:nvSpPr>
          <p:spPr>
            <a:xfrm>
              <a:off x="4355236" y="4094984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700" dirty="0">
                  <a:solidFill>
                    <a:srgbClr val="313D51"/>
                  </a:solidFill>
                  <a:latin typeface="Impact" panose="020B0806030902050204" pitchFamily="34" charset="0"/>
                </a:rPr>
                <a:t>90</a:t>
              </a:r>
              <a:r>
                <a:rPr lang="en-US" altLang="zh-CN" sz="1500" dirty="0">
                  <a:solidFill>
                    <a:srgbClr val="313D51"/>
                  </a:solidFill>
                  <a:latin typeface="Impact" panose="020B0806030902050204" pitchFamily="34" charset="0"/>
                </a:rPr>
                <a:t>%</a:t>
              </a:r>
              <a:endParaRPr lang="en-US" altLang="zh-CN" sz="1500" dirty="0">
                <a:solidFill>
                  <a:srgbClr val="313D51"/>
                </a:solidFill>
                <a:latin typeface="Impact" panose="020B0806030902050204" pitchFamily="34" charset="0"/>
              </a:endParaRPr>
            </a:p>
          </p:txBody>
        </p:sp>
      </p:grpSp>
      <p:grpSp>
        <p:nvGrpSpPr>
          <p:cNvPr id="75" name="组合 74"/>
          <p:cNvGrpSpPr/>
          <p:nvPr>
            <p:custDataLst>
              <p:tags r:id="rId32"/>
            </p:custDataLst>
          </p:nvPr>
        </p:nvGrpSpPr>
        <p:grpSpPr>
          <a:xfrm>
            <a:off x="624837" y="2165152"/>
            <a:ext cx="1120623" cy="1120218"/>
            <a:chOff x="4229236" y="3968984"/>
            <a:chExt cx="792000" cy="792000"/>
          </a:xfrm>
        </p:grpSpPr>
        <p:sp>
          <p:nvSpPr>
            <p:cNvPr id="76" name="MH_Other_2"/>
            <p:cNvSpPr/>
            <p:nvPr>
              <p:custDataLst>
                <p:tags r:id="rId33"/>
              </p:custDataLst>
            </p:nvPr>
          </p:nvSpPr>
          <p:spPr>
            <a:xfrm>
              <a:off x="4229236" y="3968984"/>
              <a:ext cx="792000" cy="792000"/>
            </a:xfrm>
            <a:prstGeom prst="ellipse">
              <a:avLst/>
            </a:prstGeom>
            <a:solidFill>
              <a:srgbClr val="006534"/>
            </a:solidFill>
            <a:ln w="349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lnSpc>
                  <a:spcPct val="120000"/>
                </a:lnSpc>
              </a:pPr>
              <a:endParaRPr lang="zh-CN" altLang="en-US">
                <a:solidFill>
                  <a:srgbClr val="313D51"/>
                </a:solidFill>
              </a:endParaRPr>
            </a:p>
          </p:txBody>
        </p:sp>
        <p:sp>
          <p:nvSpPr>
            <p:cNvPr id="77" name="MH_Title_1"/>
            <p:cNvSpPr/>
            <p:nvPr>
              <p:custDataLst>
                <p:tags r:id="rId34"/>
              </p:custDataLst>
            </p:nvPr>
          </p:nvSpPr>
          <p:spPr>
            <a:xfrm>
              <a:off x="4355236" y="4094984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700" dirty="0">
                  <a:solidFill>
                    <a:srgbClr val="313D51"/>
                  </a:solidFill>
                  <a:latin typeface="Impact" panose="020B0806030902050204" pitchFamily="34" charset="0"/>
                </a:rPr>
                <a:t>25</a:t>
              </a:r>
              <a:r>
                <a:rPr lang="en-US" altLang="zh-CN" sz="1500" dirty="0">
                  <a:solidFill>
                    <a:srgbClr val="313D51"/>
                  </a:solidFill>
                  <a:latin typeface="Impact" panose="020B0806030902050204" pitchFamily="34" charset="0"/>
                </a:rPr>
                <a:t>%</a:t>
              </a:r>
              <a:endParaRPr lang="en-US" altLang="zh-CN" sz="1500" dirty="0">
                <a:solidFill>
                  <a:srgbClr val="313D5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13" name="文本框 12"/>
          <p:cNvSpPr txBox="1"/>
          <p:nvPr>
            <p:custDataLst>
              <p:tags r:id="rId35"/>
            </p:custDataLst>
          </p:nvPr>
        </p:nvSpPr>
        <p:spPr>
          <a:xfrm>
            <a:off x="494665" y="1346835"/>
            <a:ext cx="211582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2.1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研究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目标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1" grpId="0" bldLvl="0" animBg="1"/>
      <p:bldP spid="52" grpId="0" bldLvl="0" animBg="1"/>
      <p:bldP spid="53" grpId="0" bldLvl="0" animBg="1"/>
      <p:bldP spid="54" grpId="0"/>
      <p:bldP spid="56" grpId="0"/>
      <p:bldP spid="58" grpId="0"/>
      <p:bldP spid="60" grpId="0"/>
      <p:bldP spid="13" grpId="0" animBg="1"/>
      <p:bldP spid="13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二、研究方案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494665" y="1346835"/>
            <a:ext cx="211582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2.2.1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研究内容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2712836" y="2578420"/>
            <a:ext cx="1440160" cy="1440160"/>
            <a:chOff x="4066364" y="1514966"/>
            <a:chExt cx="1757290" cy="1757290"/>
          </a:xfrm>
        </p:grpSpPr>
        <p:sp>
          <p:nvSpPr>
            <p:cNvPr id="85" name="泪滴形 84"/>
            <p:cNvSpPr/>
            <p:nvPr/>
          </p:nvSpPr>
          <p:spPr>
            <a:xfrm flipH="1">
              <a:off x="4066364" y="1514966"/>
              <a:ext cx="1757290" cy="1757290"/>
            </a:xfrm>
            <a:prstGeom prst="teardrop">
              <a:avLst/>
            </a:prstGeom>
            <a:solidFill>
              <a:srgbClr val="006534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86" name="Oval 6"/>
            <p:cNvSpPr>
              <a:spLocks noChangeArrowheads="1"/>
            </p:cNvSpPr>
            <p:nvPr/>
          </p:nvSpPr>
          <p:spPr bwMode="auto">
            <a:xfrm>
              <a:off x="4536212" y="1954485"/>
              <a:ext cx="744537" cy="744538"/>
            </a:xfrm>
            <a:prstGeom prst="ellipse">
              <a:avLst/>
            </a:prstGeom>
            <a:solidFill>
              <a:schemeClr val="bg2"/>
            </a:solidFill>
            <a:ln w="14288" cap="flat">
              <a:solidFill>
                <a:srgbClr val="FEFEFE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4613791" y="2037020"/>
              <a:ext cx="667385" cy="6076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" panose="020B0500000000000000" pitchFamily="34" charset="-122"/>
                </a:rPr>
                <a:t>01</a:t>
              </a:r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4388905" y="2578420"/>
            <a:ext cx="1440160" cy="1440160"/>
            <a:chOff x="6027167" y="1514966"/>
            <a:chExt cx="1757290" cy="1757290"/>
          </a:xfrm>
        </p:grpSpPr>
        <p:sp>
          <p:nvSpPr>
            <p:cNvPr id="89" name="泪滴形 88"/>
            <p:cNvSpPr/>
            <p:nvPr/>
          </p:nvSpPr>
          <p:spPr>
            <a:xfrm>
              <a:off x="6027167" y="1514966"/>
              <a:ext cx="1757290" cy="1757290"/>
            </a:xfrm>
            <a:prstGeom prst="teardrop">
              <a:avLst/>
            </a:prstGeom>
            <a:solidFill>
              <a:srgbClr val="006534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90" name="Oval 6"/>
            <p:cNvSpPr>
              <a:spLocks noChangeArrowheads="1"/>
            </p:cNvSpPr>
            <p:nvPr/>
          </p:nvSpPr>
          <p:spPr bwMode="auto">
            <a:xfrm>
              <a:off x="6541475" y="1954485"/>
              <a:ext cx="744537" cy="744538"/>
            </a:xfrm>
            <a:prstGeom prst="ellipse">
              <a:avLst/>
            </a:prstGeom>
            <a:solidFill>
              <a:schemeClr val="bg2"/>
            </a:solidFill>
            <a:ln w="14288" cap="flat">
              <a:solidFill>
                <a:srgbClr val="FEFEFE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6602838" y="2037020"/>
              <a:ext cx="667385" cy="6076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" panose="020B0500000000000000" pitchFamily="34" charset="-122"/>
                </a:rPr>
                <a:t>02</a:t>
              </a:r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</a:endParaRP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2712836" y="4252301"/>
            <a:ext cx="1440160" cy="1440160"/>
            <a:chOff x="4066364" y="3439143"/>
            <a:chExt cx="1757290" cy="1757290"/>
          </a:xfrm>
        </p:grpSpPr>
        <p:sp>
          <p:nvSpPr>
            <p:cNvPr id="93" name="泪滴形 92"/>
            <p:cNvSpPr/>
            <p:nvPr/>
          </p:nvSpPr>
          <p:spPr>
            <a:xfrm flipH="1" flipV="1">
              <a:off x="4066364" y="3439143"/>
              <a:ext cx="1757290" cy="1757290"/>
            </a:xfrm>
            <a:prstGeom prst="teardrop">
              <a:avLst/>
            </a:prstGeom>
            <a:solidFill>
              <a:srgbClr val="006534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94" name="Oval 6"/>
            <p:cNvSpPr>
              <a:spLocks noChangeArrowheads="1"/>
            </p:cNvSpPr>
            <p:nvPr/>
          </p:nvSpPr>
          <p:spPr bwMode="auto">
            <a:xfrm>
              <a:off x="4536212" y="3927664"/>
              <a:ext cx="744537" cy="744538"/>
            </a:xfrm>
            <a:prstGeom prst="ellipse">
              <a:avLst/>
            </a:prstGeom>
            <a:solidFill>
              <a:schemeClr val="bg2"/>
            </a:solidFill>
            <a:ln w="14288" cap="flat">
              <a:solidFill>
                <a:srgbClr val="FEFEFE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4600838" y="4010198"/>
              <a:ext cx="667385" cy="6076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" panose="020B0500000000000000" pitchFamily="34" charset="-122"/>
                </a:rPr>
                <a:t>03</a:t>
              </a:r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4388905" y="4252301"/>
            <a:ext cx="1440160" cy="1440160"/>
            <a:chOff x="6027167" y="3439143"/>
            <a:chExt cx="1757290" cy="1757290"/>
          </a:xfrm>
        </p:grpSpPr>
        <p:sp>
          <p:nvSpPr>
            <p:cNvPr id="97" name="泪滴形 96"/>
            <p:cNvSpPr/>
            <p:nvPr/>
          </p:nvSpPr>
          <p:spPr>
            <a:xfrm flipV="1">
              <a:off x="6027167" y="3439143"/>
              <a:ext cx="1757290" cy="1757290"/>
            </a:xfrm>
            <a:prstGeom prst="teardrop">
              <a:avLst/>
            </a:prstGeom>
            <a:solidFill>
              <a:srgbClr val="006534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endPara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98" name="Oval 6"/>
            <p:cNvSpPr>
              <a:spLocks noChangeArrowheads="1"/>
            </p:cNvSpPr>
            <p:nvPr/>
          </p:nvSpPr>
          <p:spPr bwMode="auto">
            <a:xfrm>
              <a:off x="6541475" y="3927664"/>
              <a:ext cx="744537" cy="744538"/>
            </a:xfrm>
            <a:prstGeom prst="ellipse">
              <a:avLst/>
            </a:prstGeom>
            <a:solidFill>
              <a:schemeClr val="bg2"/>
            </a:solidFill>
            <a:ln w="14288" cap="flat">
              <a:solidFill>
                <a:srgbClr val="FEFEFE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>
                <a:lnSpc>
                  <a:spcPct val="120000"/>
                </a:lnSpc>
              </a:pPr>
              <a:endParaRPr lang="zh-CN" altLang="en-US" sz="160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99" name="文本框 98"/>
            <p:cNvSpPr txBox="1"/>
            <p:nvPr/>
          </p:nvSpPr>
          <p:spPr>
            <a:xfrm>
              <a:off x="6593735" y="4010198"/>
              <a:ext cx="667385" cy="6076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" panose="020B0500000000000000" pitchFamily="34" charset="-122"/>
                </a:rPr>
                <a:t>04</a:t>
              </a:r>
              <a:endPara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275548" y="2336966"/>
            <a:ext cx="2099628" cy="1915795"/>
            <a:chOff x="1818491" y="1378199"/>
            <a:chExt cx="2086368" cy="1915795"/>
          </a:xfrm>
        </p:grpSpPr>
        <p:sp>
          <p:nvSpPr>
            <p:cNvPr id="101" name="TextBox 52"/>
            <p:cNvSpPr txBox="1"/>
            <p:nvPr/>
          </p:nvSpPr>
          <p:spPr>
            <a:xfrm>
              <a:off x="1818491" y="1378199"/>
              <a:ext cx="2077218" cy="7556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  <a:buFont typeface="Arial" panose="020B0604020202020204" pitchFamily="34" charset="0"/>
                <a:buNone/>
                <a:defRPr/>
              </a:pPr>
              <a:r>
                <a:rPr lang="zh-CN" altLang="en-US" b="1" dirty="0" smtClean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设计基于区块链的农产品溯源方案</a:t>
              </a:r>
              <a:endParaRPr lang="zh-CN" altLang="en-US" b="1" dirty="0" smtClean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02" name="TextBox 53"/>
            <p:cNvSpPr txBox="1"/>
            <p:nvPr/>
          </p:nvSpPr>
          <p:spPr>
            <a:xfrm>
              <a:off x="1818807" y="2097019"/>
              <a:ext cx="2086052" cy="11969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buFont typeface="Arial" panose="020B0604020202020204" pitchFamily="34" charset="0"/>
                <a:buNone/>
                <a:defRPr>
                  <a:solidFill>
                    <a:srgbClr val="333333"/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pPr algn="l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研究区块链在农产品溯源中的应用，设计基于区块链的溯源方案，结合传统体系，解决信息不透明、数据易篡改问题。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6065298" y="2336966"/>
            <a:ext cx="2766060" cy="1694815"/>
            <a:chOff x="7868193" y="1170554"/>
            <a:chExt cx="2490929" cy="1694815"/>
          </a:xfrm>
        </p:grpSpPr>
        <p:sp>
          <p:nvSpPr>
            <p:cNvPr id="104" name="TextBox 52"/>
            <p:cNvSpPr txBox="1"/>
            <p:nvPr/>
          </p:nvSpPr>
          <p:spPr>
            <a:xfrm>
              <a:off x="7868193" y="1170554"/>
              <a:ext cx="2023219" cy="7556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  <a:defRPr/>
              </a:pPr>
              <a:r>
                <a: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构建区块链+IPFS农产品溯源信息模型</a:t>
              </a:r>
              <a:endParaRPr lang="zh-CN" altLang="en-US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05" name="TextBox 53"/>
            <p:cNvSpPr txBox="1"/>
            <p:nvPr/>
          </p:nvSpPr>
          <p:spPr>
            <a:xfrm>
              <a:off x="7879058" y="1889374"/>
              <a:ext cx="2480064" cy="975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buFont typeface="Arial" panose="020B0604020202020204" pitchFamily="34" charset="0"/>
                <a:buNone/>
                <a:defRPr>
                  <a:solidFill>
                    <a:srgbClr val="333333"/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研究IPFS分布式存储，结合区块链构建农产品溯源模型，IPFS存大文件，区块链存摘要，实现去中心化存储管理。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154582" y="4313529"/>
            <a:ext cx="2230755" cy="1894205"/>
            <a:chOff x="1698288" y="4025146"/>
            <a:chExt cx="2216667" cy="1894205"/>
          </a:xfrm>
        </p:grpSpPr>
        <p:sp>
          <p:nvSpPr>
            <p:cNvPr id="107" name="TextBox 52"/>
            <p:cNvSpPr txBox="1"/>
            <p:nvPr/>
          </p:nvSpPr>
          <p:spPr>
            <a:xfrm>
              <a:off x="1698288" y="4025146"/>
              <a:ext cx="2206572" cy="7556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  <a:buFont typeface="Arial" panose="020B0604020202020204" pitchFamily="34" charset="0"/>
                <a:buNone/>
                <a:defRPr/>
              </a:pPr>
              <a:r>
                <a: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Fabric平台国密算法嵌入设计思路</a:t>
              </a:r>
              <a:endParaRPr lang="zh-CN" altLang="en-US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08" name="TextBox 53"/>
            <p:cNvSpPr txBox="1"/>
            <p:nvPr/>
          </p:nvSpPr>
          <p:spPr>
            <a:xfrm>
              <a:off x="1828903" y="4722376"/>
              <a:ext cx="2086052" cy="11969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buFont typeface="Arial" panose="020B0604020202020204" pitchFamily="34" charset="0"/>
                <a:buNone/>
                <a:defRPr>
                  <a:solidFill>
                    <a:srgbClr val="333333"/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pPr algn="l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基于同济开源国密，为Fabric平台添加SM2/SM3/SM4算法，提出数据记录存储方案，提高数据安全性、隐私保护及完整性。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6130518" y="4313529"/>
            <a:ext cx="2524125" cy="1673225"/>
            <a:chOff x="7878486" y="3817501"/>
            <a:chExt cx="2273058" cy="1673225"/>
          </a:xfrm>
        </p:grpSpPr>
        <p:sp>
          <p:nvSpPr>
            <p:cNvPr id="110" name="TextBox 52"/>
            <p:cNvSpPr txBox="1"/>
            <p:nvPr/>
          </p:nvSpPr>
          <p:spPr>
            <a:xfrm>
              <a:off x="7879058" y="3817501"/>
              <a:ext cx="2084352" cy="75565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buFont typeface="Arial" panose="020B0604020202020204" pitchFamily="34" charset="0"/>
                <a:buNone/>
                <a:defRPr/>
              </a:pPr>
              <a:r>
                <a:rPr lang="zh-CN" altLang="en-US" b="1" dirty="0">
                  <a:solidFill>
                    <a:srgbClr val="313D5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设计基于区块链的农产品信息溯源系统</a:t>
              </a:r>
              <a:endParaRPr lang="zh-CN" altLang="en-US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11" name="TextBox 53"/>
            <p:cNvSpPr txBox="1"/>
            <p:nvPr/>
          </p:nvSpPr>
          <p:spPr>
            <a:xfrm>
              <a:off x="7878486" y="4514731"/>
              <a:ext cx="2273058" cy="9759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buFont typeface="Arial" panose="020B0604020202020204" pitchFamily="34" charset="0"/>
                <a:buNone/>
                <a:defRPr>
                  <a:solidFill>
                    <a:srgbClr val="333333"/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搭建区块链环境，开发Web应用，实现农产品溯源系统，测试性能，确保从农场到餐桌的信息可追溯共享，验证方案可行。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塔大校徽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625421" y="297865"/>
            <a:ext cx="1049021" cy="104902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 flipV="1">
            <a:off x="494682" y="961316"/>
            <a:ext cx="6832875" cy="45719"/>
          </a:xfrm>
          <a:prstGeom prst="rect">
            <a:avLst/>
          </a:prstGeom>
          <a:solidFill>
            <a:srgbClr val="006534"/>
          </a:solidFill>
          <a:ln>
            <a:solidFill>
              <a:srgbClr val="0065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1"/>
          <p:cNvSpPr txBox="1"/>
          <p:nvPr/>
        </p:nvSpPr>
        <p:spPr>
          <a:xfrm>
            <a:off x="494682" y="387174"/>
            <a:ext cx="4826002" cy="435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rgbClr val="006534"/>
                </a:solidFill>
                <a:latin typeface="+mj-ea"/>
                <a:ea typeface="+mj-ea"/>
              </a:rPr>
              <a:t>二、研究方案</a:t>
            </a:r>
            <a:endParaRPr lang="zh-CN" altLang="en-US" sz="2800">
              <a:solidFill>
                <a:srgbClr val="006534"/>
              </a:solidFill>
              <a:latin typeface="+mj-ea"/>
              <a:ea typeface="+mj-ea"/>
            </a:endParaRPr>
          </a:p>
        </p:txBody>
      </p:sp>
      <p:sp>
        <p:nvSpPr>
          <p:cNvPr id="13" name="文本框 12"/>
          <p:cNvSpPr txBox="1"/>
          <p:nvPr>
            <p:custDataLst>
              <p:tags r:id="rId3"/>
            </p:custDataLst>
          </p:nvPr>
        </p:nvSpPr>
        <p:spPr>
          <a:xfrm>
            <a:off x="494665" y="1346835"/>
            <a:ext cx="2115820" cy="361950"/>
          </a:xfrm>
          <a:prstGeom prst="rect">
            <a:avLst/>
          </a:prstGeom>
          <a:solidFill>
            <a:srgbClr val="006534"/>
          </a:solidFill>
          <a:effectLst/>
        </p:spPr>
        <p:txBody>
          <a:bodyPr wrap="square" lIns="67887" tIns="33944" rIns="67887" bIns="33944" rtlCol="0">
            <a:spAutoFit/>
          </a:bodyPr>
          <a:p>
            <a:pPr algn="ctr">
              <a:lnSpc>
                <a:spcPct val="120000"/>
              </a:lnSpc>
            </a:pPr>
            <a:r>
              <a:rPr lang="en-US" altLang="zh-CN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2.2.2 </a:t>
            </a:r>
            <a:r>
              <a:rPr lang="zh-CN" altLang="en-US" sz="16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技术路线</a:t>
            </a:r>
            <a:endParaRPr lang="zh-CN" altLang="en-US" sz="1600" b="1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283210" y="2148840"/>
            <a:ext cx="3401695" cy="4575175"/>
          </a:xfrm>
          <a:prstGeom prst="roundRect">
            <a:avLst>
              <a:gd name="adj" fmla="val 9092"/>
            </a:avLst>
          </a:prstGeom>
          <a:solidFill>
            <a:srgbClr val="00653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>
              <a:solidFill>
                <a:srgbClr val="313D51"/>
              </a:solidFill>
            </a:endParaRPr>
          </a:p>
        </p:txBody>
      </p:sp>
      <p:sp>
        <p:nvSpPr>
          <p:cNvPr id="14" name="TextBox 30"/>
          <p:cNvSpPr txBox="1"/>
          <p:nvPr/>
        </p:nvSpPr>
        <p:spPr>
          <a:xfrm>
            <a:off x="5366868" y="1425525"/>
            <a:ext cx="2162175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rgbClr val="313D5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技术路线图</a:t>
            </a:r>
            <a:endParaRPr lang="zh-CN" altLang="en-US" sz="2000" b="1" dirty="0">
              <a:solidFill>
                <a:srgbClr val="313D5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4401820" y="2908703"/>
            <a:ext cx="394970" cy="369568"/>
            <a:chOff x="6012173" y="3182972"/>
            <a:chExt cx="517169" cy="483911"/>
          </a:xfrm>
          <a:solidFill>
            <a:schemeClr val="bg1"/>
          </a:solidFill>
        </p:grpSpPr>
        <p:sp>
          <p:nvSpPr>
            <p:cNvPr id="50" name="Freeform 250"/>
            <p:cNvSpPr/>
            <p:nvPr/>
          </p:nvSpPr>
          <p:spPr bwMode="auto">
            <a:xfrm>
              <a:off x="6012173" y="3324321"/>
              <a:ext cx="495551" cy="342562"/>
            </a:xfrm>
            <a:custGeom>
              <a:avLst/>
              <a:gdLst>
                <a:gd name="T0" fmla="*/ 132 w 238"/>
                <a:gd name="T1" fmla="*/ 164 h 164"/>
                <a:gd name="T2" fmla="*/ 84 w 238"/>
                <a:gd name="T3" fmla="*/ 153 h 164"/>
                <a:gd name="T4" fmla="*/ 26 w 238"/>
                <a:gd name="T5" fmla="*/ 0 h 164"/>
                <a:gd name="T6" fmla="*/ 65 w 238"/>
                <a:gd name="T7" fmla="*/ 17 h 164"/>
                <a:gd name="T8" fmla="*/ 102 w 238"/>
                <a:gd name="T9" fmla="*/ 115 h 164"/>
                <a:gd name="T10" fmla="*/ 199 w 238"/>
                <a:gd name="T11" fmla="*/ 78 h 164"/>
                <a:gd name="T12" fmla="*/ 238 w 238"/>
                <a:gd name="T13" fmla="*/ 95 h 164"/>
                <a:gd name="T14" fmla="*/ 173 w 238"/>
                <a:gd name="T15" fmla="*/ 156 h 164"/>
                <a:gd name="T16" fmla="*/ 132 w 238"/>
                <a:gd name="T17" fmla="*/ 16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8" h="164">
                  <a:moveTo>
                    <a:pt x="132" y="164"/>
                  </a:moveTo>
                  <a:cubicBezTo>
                    <a:pt x="116" y="164"/>
                    <a:pt x="100" y="160"/>
                    <a:pt x="84" y="153"/>
                  </a:cubicBezTo>
                  <a:cubicBezTo>
                    <a:pt x="26" y="127"/>
                    <a:pt x="0" y="58"/>
                    <a:pt x="26" y="0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48" y="54"/>
                    <a:pt x="65" y="98"/>
                    <a:pt x="102" y="115"/>
                  </a:cubicBezTo>
                  <a:cubicBezTo>
                    <a:pt x="139" y="132"/>
                    <a:pt x="183" y="115"/>
                    <a:pt x="199" y="78"/>
                  </a:cubicBezTo>
                  <a:cubicBezTo>
                    <a:pt x="238" y="95"/>
                    <a:pt x="238" y="95"/>
                    <a:pt x="238" y="95"/>
                  </a:cubicBezTo>
                  <a:cubicBezTo>
                    <a:pt x="225" y="124"/>
                    <a:pt x="202" y="145"/>
                    <a:pt x="173" y="156"/>
                  </a:cubicBezTo>
                  <a:cubicBezTo>
                    <a:pt x="160" y="161"/>
                    <a:pt x="146" y="164"/>
                    <a:pt x="132" y="1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1" name="Freeform 251"/>
            <p:cNvSpPr/>
            <p:nvPr/>
          </p:nvSpPr>
          <p:spPr bwMode="auto">
            <a:xfrm>
              <a:off x="6077027" y="3182972"/>
              <a:ext cx="187911" cy="157978"/>
            </a:xfrm>
            <a:custGeom>
              <a:avLst/>
              <a:gdLst>
                <a:gd name="T0" fmla="*/ 90 w 90"/>
                <a:gd name="T1" fmla="*/ 0 h 76"/>
                <a:gd name="T2" fmla="*/ 10 w 90"/>
                <a:gd name="T3" fmla="*/ 43 h 76"/>
                <a:gd name="T4" fmla="*/ 0 w 90"/>
                <a:gd name="T5" fmla="*/ 58 h 76"/>
                <a:gd name="T6" fmla="*/ 39 w 90"/>
                <a:gd name="T7" fmla="*/ 76 h 76"/>
                <a:gd name="T8" fmla="*/ 43 w 90"/>
                <a:gd name="T9" fmla="*/ 69 h 76"/>
                <a:gd name="T10" fmla="*/ 90 w 90"/>
                <a:gd name="T11" fmla="*/ 43 h 76"/>
                <a:gd name="T12" fmla="*/ 90 w 90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76">
                  <a:moveTo>
                    <a:pt x="90" y="0"/>
                  </a:moveTo>
                  <a:cubicBezTo>
                    <a:pt x="59" y="3"/>
                    <a:pt x="30" y="18"/>
                    <a:pt x="10" y="43"/>
                  </a:cubicBezTo>
                  <a:cubicBezTo>
                    <a:pt x="6" y="48"/>
                    <a:pt x="3" y="53"/>
                    <a:pt x="0" y="58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40" y="74"/>
                    <a:pt x="42" y="72"/>
                    <a:pt x="43" y="69"/>
                  </a:cubicBezTo>
                  <a:cubicBezTo>
                    <a:pt x="55" y="55"/>
                    <a:pt x="72" y="45"/>
                    <a:pt x="90" y="43"/>
                  </a:cubicBez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2" name="Freeform 252"/>
            <p:cNvSpPr/>
            <p:nvPr/>
          </p:nvSpPr>
          <p:spPr bwMode="auto">
            <a:xfrm>
              <a:off x="6436218" y="3445714"/>
              <a:ext cx="93124" cy="56539"/>
            </a:xfrm>
            <a:custGeom>
              <a:avLst/>
              <a:gdLst>
                <a:gd name="T0" fmla="*/ 2 w 45"/>
                <a:gd name="T1" fmla="*/ 0 h 27"/>
                <a:gd name="T2" fmla="*/ 0 w 45"/>
                <a:gd name="T3" fmla="*/ 10 h 27"/>
                <a:gd name="T4" fmla="*/ 39 w 45"/>
                <a:gd name="T5" fmla="*/ 27 h 27"/>
                <a:gd name="T6" fmla="*/ 45 w 45"/>
                <a:gd name="T7" fmla="*/ 0 h 27"/>
                <a:gd name="T8" fmla="*/ 2 w 45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27">
                  <a:moveTo>
                    <a:pt x="2" y="0"/>
                  </a:moveTo>
                  <a:cubicBezTo>
                    <a:pt x="2" y="4"/>
                    <a:pt x="1" y="7"/>
                    <a:pt x="0" y="10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2" y="19"/>
                    <a:pt x="44" y="10"/>
                    <a:pt x="45" y="0"/>
                  </a:cubicBez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3" name="Freeform 253"/>
            <p:cNvSpPr/>
            <p:nvPr/>
          </p:nvSpPr>
          <p:spPr bwMode="auto">
            <a:xfrm>
              <a:off x="6286555" y="3182972"/>
              <a:ext cx="242787" cy="241125"/>
            </a:xfrm>
            <a:custGeom>
              <a:avLst/>
              <a:gdLst>
                <a:gd name="T0" fmla="*/ 116 w 116"/>
                <a:gd name="T1" fmla="*/ 116 h 116"/>
                <a:gd name="T2" fmla="*/ 74 w 116"/>
                <a:gd name="T3" fmla="*/ 116 h 116"/>
                <a:gd name="T4" fmla="*/ 0 w 116"/>
                <a:gd name="T5" fmla="*/ 42 h 116"/>
                <a:gd name="T6" fmla="*/ 0 w 116"/>
                <a:gd name="T7" fmla="*/ 0 h 116"/>
                <a:gd name="T8" fmla="*/ 116 w 116"/>
                <a:gd name="T9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116">
                  <a:moveTo>
                    <a:pt x="116" y="116"/>
                  </a:moveTo>
                  <a:cubicBezTo>
                    <a:pt x="74" y="116"/>
                    <a:pt x="74" y="116"/>
                    <a:pt x="74" y="116"/>
                  </a:cubicBezTo>
                  <a:cubicBezTo>
                    <a:pt x="74" y="75"/>
                    <a:pt x="41" y="42"/>
                    <a:pt x="0" y="4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" y="0"/>
                    <a:pt x="116" y="52"/>
                    <a:pt x="116" y="1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4" name="Rectangle 254"/>
            <p:cNvSpPr>
              <a:spLocks noChangeArrowheads="1"/>
            </p:cNvSpPr>
            <p:nvPr/>
          </p:nvSpPr>
          <p:spPr bwMode="auto">
            <a:xfrm>
              <a:off x="6200083" y="3454029"/>
              <a:ext cx="43236" cy="56539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5" name="Rectangle 255"/>
            <p:cNvSpPr>
              <a:spLocks noChangeArrowheads="1"/>
            </p:cNvSpPr>
            <p:nvPr/>
          </p:nvSpPr>
          <p:spPr bwMode="auto">
            <a:xfrm>
              <a:off x="6264938" y="3382523"/>
              <a:ext cx="44899" cy="128046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56" name="Rectangle 256"/>
            <p:cNvSpPr>
              <a:spLocks noChangeArrowheads="1"/>
            </p:cNvSpPr>
            <p:nvPr/>
          </p:nvSpPr>
          <p:spPr bwMode="auto">
            <a:xfrm>
              <a:off x="6331455" y="3345938"/>
              <a:ext cx="43236" cy="16463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436110" y="5263907"/>
            <a:ext cx="326390" cy="373380"/>
            <a:chOff x="9477707" y="1892543"/>
            <a:chExt cx="427372" cy="488900"/>
          </a:xfrm>
          <a:solidFill>
            <a:schemeClr val="bg1"/>
          </a:solidFill>
        </p:grpSpPr>
        <p:sp>
          <p:nvSpPr>
            <p:cNvPr id="29" name="Oval 194"/>
            <p:cNvSpPr>
              <a:spLocks noChangeArrowheads="1"/>
            </p:cNvSpPr>
            <p:nvPr/>
          </p:nvSpPr>
          <p:spPr bwMode="auto">
            <a:xfrm>
              <a:off x="9604090" y="2291645"/>
              <a:ext cx="89798" cy="8979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0" name="Oval 195"/>
            <p:cNvSpPr>
              <a:spLocks noChangeArrowheads="1"/>
            </p:cNvSpPr>
            <p:nvPr/>
          </p:nvSpPr>
          <p:spPr bwMode="auto">
            <a:xfrm>
              <a:off x="9772044" y="2291645"/>
              <a:ext cx="86472" cy="8979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1" name="Freeform 196"/>
            <p:cNvSpPr/>
            <p:nvPr/>
          </p:nvSpPr>
          <p:spPr bwMode="auto">
            <a:xfrm>
              <a:off x="9477707" y="1939105"/>
              <a:ext cx="392450" cy="330922"/>
            </a:xfrm>
            <a:custGeom>
              <a:avLst/>
              <a:gdLst>
                <a:gd name="T0" fmla="*/ 180 w 188"/>
                <a:gd name="T1" fmla="*/ 158 h 158"/>
                <a:gd name="T2" fmla="*/ 180 w 188"/>
                <a:gd name="T3" fmla="*/ 158 h 158"/>
                <a:gd name="T4" fmla="*/ 66 w 188"/>
                <a:gd name="T5" fmla="*/ 157 h 158"/>
                <a:gd name="T6" fmla="*/ 59 w 188"/>
                <a:gd name="T7" fmla="*/ 151 h 158"/>
                <a:gd name="T8" fmla="*/ 31 w 188"/>
                <a:gd name="T9" fmla="*/ 23 h 158"/>
                <a:gd name="T10" fmla="*/ 7 w 188"/>
                <a:gd name="T11" fmla="*/ 17 h 158"/>
                <a:gd name="T12" fmla="*/ 2 w 188"/>
                <a:gd name="T13" fmla="*/ 7 h 158"/>
                <a:gd name="T14" fmla="*/ 12 w 188"/>
                <a:gd name="T15" fmla="*/ 1 h 158"/>
                <a:gd name="T16" fmla="*/ 40 w 188"/>
                <a:gd name="T17" fmla="*/ 9 h 158"/>
                <a:gd name="T18" fmla="*/ 46 w 188"/>
                <a:gd name="T19" fmla="*/ 15 h 158"/>
                <a:gd name="T20" fmla="*/ 73 w 188"/>
                <a:gd name="T21" fmla="*/ 141 h 158"/>
                <a:gd name="T22" fmla="*/ 180 w 188"/>
                <a:gd name="T23" fmla="*/ 141 h 158"/>
                <a:gd name="T24" fmla="*/ 188 w 188"/>
                <a:gd name="T25" fmla="*/ 149 h 158"/>
                <a:gd name="T26" fmla="*/ 180 w 188"/>
                <a:gd name="T2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8" h="158">
                  <a:moveTo>
                    <a:pt x="180" y="158"/>
                  </a:moveTo>
                  <a:cubicBezTo>
                    <a:pt x="180" y="158"/>
                    <a:pt x="180" y="158"/>
                    <a:pt x="180" y="158"/>
                  </a:cubicBezTo>
                  <a:cubicBezTo>
                    <a:pt x="66" y="157"/>
                    <a:pt x="66" y="157"/>
                    <a:pt x="66" y="157"/>
                  </a:cubicBezTo>
                  <a:cubicBezTo>
                    <a:pt x="63" y="157"/>
                    <a:pt x="59" y="154"/>
                    <a:pt x="59" y="151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3" y="15"/>
                    <a:pt x="0" y="11"/>
                    <a:pt x="2" y="7"/>
                  </a:cubicBezTo>
                  <a:cubicBezTo>
                    <a:pt x="3" y="2"/>
                    <a:pt x="7" y="0"/>
                    <a:pt x="12" y="1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3" y="10"/>
                    <a:pt x="45" y="12"/>
                    <a:pt x="46" y="15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180" y="141"/>
                    <a:pt x="180" y="141"/>
                    <a:pt x="180" y="141"/>
                  </a:cubicBezTo>
                  <a:cubicBezTo>
                    <a:pt x="184" y="141"/>
                    <a:pt x="188" y="145"/>
                    <a:pt x="188" y="149"/>
                  </a:cubicBezTo>
                  <a:cubicBezTo>
                    <a:pt x="188" y="154"/>
                    <a:pt x="184" y="158"/>
                    <a:pt x="180" y="15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2" name="Freeform 197"/>
            <p:cNvSpPr/>
            <p:nvPr/>
          </p:nvSpPr>
          <p:spPr bwMode="auto">
            <a:xfrm>
              <a:off x="9574157" y="2028903"/>
              <a:ext cx="330922" cy="171282"/>
            </a:xfrm>
            <a:custGeom>
              <a:avLst/>
              <a:gdLst>
                <a:gd name="T0" fmla="*/ 148 w 159"/>
                <a:gd name="T1" fmla="*/ 75 h 82"/>
                <a:gd name="T2" fmla="*/ 141 w 159"/>
                <a:gd name="T3" fmla="*/ 82 h 82"/>
                <a:gd name="T4" fmla="*/ 18 w 159"/>
                <a:gd name="T5" fmla="*/ 82 h 82"/>
                <a:gd name="T6" fmla="*/ 12 w 159"/>
                <a:gd name="T7" fmla="*/ 75 h 82"/>
                <a:gd name="T8" fmla="*/ 0 w 159"/>
                <a:gd name="T9" fmla="*/ 6 h 82"/>
                <a:gd name="T10" fmla="*/ 6 w 159"/>
                <a:gd name="T11" fmla="*/ 0 h 82"/>
                <a:gd name="T12" fmla="*/ 159 w 159"/>
                <a:gd name="T13" fmla="*/ 15 h 82"/>
                <a:gd name="T14" fmla="*/ 148 w 159"/>
                <a:gd name="T15" fmla="*/ 75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9" h="82">
                  <a:moveTo>
                    <a:pt x="148" y="75"/>
                  </a:moveTo>
                  <a:cubicBezTo>
                    <a:pt x="148" y="79"/>
                    <a:pt x="145" y="82"/>
                    <a:pt x="141" y="82"/>
                  </a:cubicBezTo>
                  <a:cubicBezTo>
                    <a:pt x="18" y="82"/>
                    <a:pt x="18" y="82"/>
                    <a:pt x="18" y="82"/>
                  </a:cubicBezTo>
                  <a:cubicBezTo>
                    <a:pt x="15" y="82"/>
                    <a:pt x="12" y="79"/>
                    <a:pt x="12" y="7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59" y="15"/>
                    <a:pt x="159" y="15"/>
                    <a:pt x="159" y="15"/>
                  </a:cubicBezTo>
                  <a:lnTo>
                    <a:pt x="148" y="7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3" name="Freeform 198"/>
            <p:cNvSpPr/>
            <p:nvPr/>
          </p:nvSpPr>
          <p:spPr bwMode="auto">
            <a:xfrm>
              <a:off x="9725483" y="1892543"/>
              <a:ext cx="44899" cy="34922"/>
            </a:xfrm>
            <a:custGeom>
              <a:avLst/>
              <a:gdLst>
                <a:gd name="T0" fmla="*/ 23 w 27"/>
                <a:gd name="T1" fmla="*/ 0 h 21"/>
                <a:gd name="T2" fmla="*/ 18 w 27"/>
                <a:gd name="T3" fmla="*/ 0 h 21"/>
                <a:gd name="T4" fmla="*/ 6 w 27"/>
                <a:gd name="T5" fmla="*/ 0 h 21"/>
                <a:gd name="T6" fmla="*/ 3 w 27"/>
                <a:gd name="T7" fmla="*/ 0 h 21"/>
                <a:gd name="T8" fmla="*/ 0 w 27"/>
                <a:gd name="T9" fmla="*/ 21 h 21"/>
                <a:gd name="T10" fmla="*/ 8 w 27"/>
                <a:gd name="T11" fmla="*/ 21 h 21"/>
                <a:gd name="T12" fmla="*/ 19 w 27"/>
                <a:gd name="T13" fmla="*/ 21 h 21"/>
                <a:gd name="T14" fmla="*/ 27 w 27"/>
                <a:gd name="T15" fmla="*/ 21 h 21"/>
                <a:gd name="T16" fmla="*/ 23 w 27"/>
                <a:gd name="T1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21">
                  <a:moveTo>
                    <a:pt x="23" y="0"/>
                  </a:moveTo>
                  <a:lnTo>
                    <a:pt x="18" y="0"/>
                  </a:lnTo>
                  <a:lnTo>
                    <a:pt x="6" y="0"/>
                  </a:lnTo>
                  <a:lnTo>
                    <a:pt x="3" y="0"/>
                  </a:lnTo>
                  <a:lnTo>
                    <a:pt x="0" y="21"/>
                  </a:lnTo>
                  <a:lnTo>
                    <a:pt x="8" y="21"/>
                  </a:lnTo>
                  <a:lnTo>
                    <a:pt x="19" y="21"/>
                  </a:lnTo>
                  <a:lnTo>
                    <a:pt x="27" y="21"/>
                  </a:lnTo>
                  <a:lnTo>
                    <a:pt x="2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4" name="Freeform 199"/>
            <p:cNvSpPr/>
            <p:nvPr/>
          </p:nvSpPr>
          <p:spPr bwMode="auto">
            <a:xfrm>
              <a:off x="9665617" y="1902520"/>
              <a:ext cx="51551" cy="49888"/>
            </a:xfrm>
            <a:custGeom>
              <a:avLst/>
              <a:gdLst>
                <a:gd name="T0" fmla="*/ 16 w 31"/>
                <a:gd name="T1" fmla="*/ 0 h 30"/>
                <a:gd name="T2" fmla="*/ 12 w 31"/>
                <a:gd name="T3" fmla="*/ 1 h 30"/>
                <a:gd name="T4" fmla="*/ 4 w 31"/>
                <a:gd name="T5" fmla="*/ 7 h 30"/>
                <a:gd name="T6" fmla="*/ 0 w 31"/>
                <a:gd name="T7" fmla="*/ 10 h 30"/>
                <a:gd name="T8" fmla="*/ 9 w 31"/>
                <a:gd name="T9" fmla="*/ 30 h 30"/>
                <a:gd name="T10" fmla="*/ 15 w 31"/>
                <a:gd name="T11" fmla="*/ 25 h 30"/>
                <a:gd name="T12" fmla="*/ 24 w 31"/>
                <a:gd name="T13" fmla="*/ 20 h 30"/>
                <a:gd name="T14" fmla="*/ 31 w 31"/>
                <a:gd name="T15" fmla="*/ 15 h 30"/>
                <a:gd name="T16" fmla="*/ 16 w 31"/>
                <a:gd name="T1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0">
                  <a:moveTo>
                    <a:pt x="16" y="0"/>
                  </a:moveTo>
                  <a:lnTo>
                    <a:pt x="12" y="1"/>
                  </a:lnTo>
                  <a:lnTo>
                    <a:pt x="4" y="7"/>
                  </a:lnTo>
                  <a:lnTo>
                    <a:pt x="0" y="10"/>
                  </a:lnTo>
                  <a:lnTo>
                    <a:pt x="9" y="30"/>
                  </a:lnTo>
                  <a:lnTo>
                    <a:pt x="15" y="25"/>
                  </a:lnTo>
                  <a:lnTo>
                    <a:pt x="24" y="20"/>
                  </a:lnTo>
                  <a:lnTo>
                    <a:pt x="31" y="15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5" name="Freeform 200"/>
            <p:cNvSpPr/>
            <p:nvPr/>
          </p:nvSpPr>
          <p:spPr bwMode="auto">
            <a:xfrm>
              <a:off x="9622381" y="1944094"/>
              <a:ext cx="49888" cy="51551"/>
            </a:xfrm>
            <a:custGeom>
              <a:avLst/>
              <a:gdLst>
                <a:gd name="T0" fmla="*/ 10 w 30"/>
                <a:gd name="T1" fmla="*/ 0 h 31"/>
                <a:gd name="T2" fmla="*/ 7 w 30"/>
                <a:gd name="T3" fmla="*/ 4 h 31"/>
                <a:gd name="T4" fmla="*/ 2 w 30"/>
                <a:gd name="T5" fmla="*/ 14 h 31"/>
                <a:gd name="T6" fmla="*/ 0 w 30"/>
                <a:gd name="T7" fmla="*/ 17 h 31"/>
                <a:gd name="T8" fmla="*/ 17 w 30"/>
                <a:gd name="T9" fmla="*/ 31 h 31"/>
                <a:gd name="T10" fmla="*/ 21 w 30"/>
                <a:gd name="T11" fmla="*/ 24 h 31"/>
                <a:gd name="T12" fmla="*/ 26 w 30"/>
                <a:gd name="T13" fmla="*/ 14 h 31"/>
                <a:gd name="T14" fmla="*/ 30 w 30"/>
                <a:gd name="T15" fmla="*/ 7 h 31"/>
                <a:gd name="T16" fmla="*/ 10 w 30"/>
                <a:gd name="T1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1">
                  <a:moveTo>
                    <a:pt x="10" y="0"/>
                  </a:moveTo>
                  <a:lnTo>
                    <a:pt x="7" y="4"/>
                  </a:lnTo>
                  <a:lnTo>
                    <a:pt x="2" y="14"/>
                  </a:lnTo>
                  <a:lnTo>
                    <a:pt x="0" y="17"/>
                  </a:lnTo>
                  <a:lnTo>
                    <a:pt x="17" y="31"/>
                  </a:lnTo>
                  <a:lnTo>
                    <a:pt x="21" y="24"/>
                  </a:lnTo>
                  <a:lnTo>
                    <a:pt x="26" y="14"/>
                  </a:lnTo>
                  <a:lnTo>
                    <a:pt x="30" y="7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6" name="Freeform 201"/>
            <p:cNvSpPr/>
            <p:nvPr/>
          </p:nvSpPr>
          <p:spPr bwMode="auto">
            <a:xfrm>
              <a:off x="9610741" y="2002296"/>
              <a:ext cx="38248" cy="43236"/>
            </a:xfrm>
            <a:custGeom>
              <a:avLst/>
              <a:gdLst>
                <a:gd name="T0" fmla="*/ 0 w 23"/>
                <a:gd name="T1" fmla="*/ 5 h 26"/>
                <a:gd name="T2" fmla="*/ 0 w 23"/>
                <a:gd name="T3" fmla="*/ 9 h 26"/>
                <a:gd name="T4" fmla="*/ 2 w 23"/>
                <a:gd name="T5" fmla="*/ 20 h 26"/>
                <a:gd name="T6" fmla="*/ 2 w 23"/>
                <a:gd name="T7" fmla="*/ 25 h 26"/>
                <a:gd name="T8" fmla="*/ 23 w 23"/>
                <a:gd name="T9" fmla="*/ 26 h 26"/>
                <a:gd name="T10" fmla="*/ 22 w 23"/>
                <a:gd name="T11" fmla="*/ 19 h 26"/>
                <a:gd name="T12" fmla="*/ 22 w 23"/>
                <a:gd name="T13" fmla="*/ 9 h 26"/>
                <a:gd name="T14" fmla="*/ 22 w 23"/>
                <a:gd name="T15" fmla="*/ 0 h 26"/>
                <a:gd name="T16" fmla="*/ 0 w 23"/>
                <a:gd name="T17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6">
                  <a:moveTo>
                    <a:pt x="0" y="5"/>
                  </a:moveTo>
                  <a:lnTo>
                    <a:pt x="0" y="9"/>
                  </a:lnTo>
                  <a:lnTo>
                    <a:pt x="2" y="20"/>
                  </a:lnTo>
                  <a:lnTo>
                    <a:pt x="2" y="25"/>
                  </a:lnTo>
                  <a:lnTo>
                    <a:pt x="23" y="26"/>
                  </a:lnTo>
                  <a:lnTo>
                    <a:pt x="22" y="19"/>
                  </a:lnTo>
                  <a:lnTo>
                    <a:pt x="22" y="9"/>
                  </a:lnTo>
                  <a:lnTo>
                    <a:pt x="22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7" name="Freeform 202"/>
            <p:cNvSpPr/>
            <p:nvPr/>
          </p:nvSpPr>
          <p:spPr bwMode="auto">
            <a:xfrm>
              <a:off x="9622381" y="2057173"/>
              <a:ext cx="49888" cy="51551"/>
            </a:xfrm>
            <a:custGeom>
              <a:avLst/>
              <a:gdLst>
                <a:gd name="T0" fmla="*/ 0 w 30"/>
                <a:gd name="T1" fmla="*/ 13 h 31"/>
                <a:gd name="T2" fmla="*/ 2 w 30"/>
                <a:gd name="T3" fmla="*/ 17 h 31"/>
                <a:gd name="T4" fmla="*/ 7 w 30"/>
                <a:gd name="T5" fmla="*/ 27 h 31"/>
                <a:gd name="T6" fmla="*/ 10 w 30"/>
                <a:gd name="T7" fmla="*/ 31 h 31"/>
                <a:gd name="T8" fmla="*/ 30 w 30"/>
                <a:gd name="T9" fmla="*/ 22 h 31"/>
                <a:gd name="T10" fmla="*/ 26 w 30"/>
                <a:gd name="T11" fmla="*/ 16 h 31"/>
                <a:gd name="T12" fmla="*/ 20 w 30"/>
                <a:gd name="T13" fmla="*/ 6 h 31"/>
                <a:gd name="T14" fmla="*/ 16 w 30"/>
                <a:gd name="T15" fmla="*/ 0 h 31"/>
                <a:gd name="T16" fmla="*/ 0 w 30"/>
                <a:gd name="T17" fmla="*/ 1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1">
                  <a:moveTo>
                    <a:pt x="0" y="13"/>
                  </a:moveTo>
                  <a:lnTo>
                    <a:pt x="2" y="17"/>
                  </a:lnTo>
                  <a:lnTo>
                    <a:pt x="7" y="27"/>
                  </a:lnTo>
                  <a:lnTo>
                    <a:pt x="10" y="31"/>
                  </a:lnTo>
                  <a:lnTo>
                    <a:pt x="30" y="22"/>
                  </a:lnTo>
                  <a:lnTo>
                    <a:pt x="26" y="1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8" name="Freeform 203"/>
            <p:cNvSpPr/>
            <p:nvPr/>
          </p:nvSpPr>
          <p:spPr bwMode="auto">
            <a:xfrm>
              <a:off x="9665617" y="2102071"/>
              <a:ext cx="49888" cy="48225"/>
            </a:xfrm>
            <a:custGeom>
              <a:avLst/>
              <a:gdLst>
                <a:gd name="T0" fmla="*/ 0 w 30"/>
                <a:gd name="T1" fmla="*/ 20 h 29"/>
                <a:gd name="T2" fmla="*/ 4 w 30"/>
                <a:gd name="T3" fmla="*/ 22 h 29"/>
                <a:gd name="T4" fmla="*/ 14 w 30"/>
                <a:gd name="T5" fmla="*/ 28 h 29"/>
                <a:gd name="T6" fmla="*/ 17 w 30"/>
                <a:gd name="T7" fmla="*/ 29 h 29"/>
                <a:gd name="T8" fmla="*/ 30 w 30"/>
                <a:gd name="T9" fmla="*/ 12 h 29"/>
                <a:gd name="T10" fmla="*/ 22 w 30"/>
                <a:gd name="T11" fmla="*/ 9 h 29"/>
                <a:gd name="T12" fmla="*/ 14 w 30"/>
                <a:gd name="T13" fmla="*/ 4 h 29"/>
                <a:gd name="T14" fmla="*/ 6 w 30"/>
                <a:gd name="T15" fmla="*/ 0 h 29"/>
                <a:gd name="T16" fmla="*/ 0 w 30"/>
                <a:gd name="T17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29">
                  <a:moveTo>
                    <a:pt x="0" y="20"/>
                  </a:moveTo>
                  <a:lnTo>
                    <a:pt x="4" y="22"/>
                  </a:lnTo>
                  <a:lnTo>
                    <a:pt x="14" y="28"/>
                  </a:lnTo>
                  <a:lnTo>
                    <a:pt x="17" y="29"/>
                  </a:lnTo>
                  <a:lnTo>
                    <a:pt x="30" y="12"/>
                  </a:lnTo>
                  <a:lnTo>
                    <a:pt x="22" y="9"/>
                  </a:lnTo>
                  <a:lnTo>
                    <a:pt x="14" y="4"/>
                  </a:lnTo>
                  <a:lnTo>
                    <a:pt x="6" y="0"/>
                  </a:lnTo>
                  <a:lnTo>
                    <a:pt x="0" y="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39" name="Freeform 204"/>
            <p:cNvSpPr/>
            <p:nvPr/>
          </p:nvSpPr>
          <p:spPr bwMode="auto">
            <a:xfrm>
              <a:off x="9723820" y="2125352"/>
              <a:ext cx="43236" cy="34922"/>
            </a:xfrm>
            <a:custGeom>
              <a:avLst/>
              <a:gdLst>
                <a:gd name="T0" fmla="*/ 4 w 26"/>
                <a:gd name="T1" fmla="*/ 21 h 21"/>
                <a:gd name="T2" fmla="*/ 9 w 26"/>
                <a:gd name="T3" fmla="*/ 21 h 21"/>
                <a:gd name="T4" fmla="*/ 19 w 26"/>
                <a:gd name="T5" fmla="*/ 21 h 21"/>
                <a:gd name="T6" fmla="*/ 24 w 26"/>
                <a:gd name="T7" fmla="*/ 21 h 21"/>
                <a:gd name="T8" fmla="*/ 26 w 26"/>
                <a:gd name="T9" fmla="*/ 0 h 21"/>
                <a:gd name="T10" fmla="*/ 19 w 26"/>
                <a:gd name="T11" fmla="*/ 0 h 21"/>
                <a:gd name="T12" fmla="*/ 7 w 26"/>
                <a:gd name="T13" fmla="*/ 0 h 21"/>
                <a:gd name="T14" fmla="*/ 0 w 26"/>
                <a:gd name="T15" fmla="*/ 1 h 21"/>
                <a:gd name="T16" fmla="*/ 4 w 26"/>
                <a:gd name="T1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21">
                  <a:moveTo>
                    <a:pt x="4" y="21"/>
                  </a:moveTo>
                  <a:lnTo>
                    <a:pt x="9" y="21"/>
                  </a:lnTo>
                  <a:lnTo>
                    <a:pt x="19" y="21"/>
                  </a:lnTo>
                  <a:lnTo>
                    <a:pt x="24" y="21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7" y="0"/>
                  </a:lnTo>
                  <a:lnTo>
                    <a:pt x="0" y="1"/>
                  </a:lnTo>
                  <a:lnTo>
                    <a:pt x="4" y="2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0" name="Freeform 206"/>
            <p:cNvSpPr/>
            <p:nvPr/>
          </p:nvSpPr>
          <p:spPr bwMode="auto">
            <a:xfrm>
              <a:off x="9775370" y="2102071"/>
              <a:ext cx="53214" cy="49888"/>
            </a:xfrm>
            <a:custGeom>
              <a:avLst/>
              <a:gdLst>
                <a:gd name="T0" fmla="*/ 15 w 32"/>
                <a:gd name="T1" fmla="*/ 30 h 30"/>
                <a:gd name="T2" fmla="*/ 18 w 32"/>
                <a:gd name="T3" fmla="*/ 28 h 30"/>
                <a:gd name="T4" fmla="*/ 28 w 32"/>
                <a:gd name="T5" fmla="*/ 22 h 30"/>
                <a:gd name="T6" fmla="*/ 32 w 32"/>
                <a:gd name="T7" fmla="*/ 19 h 30"/>
                <a:gd name="T8" fmla="*/ 23 w 32"/>
                <a:gd name="T9" fmla="*/ 0 h 30"/>
                <a:gd name="T10" fmla="*/ 17 w 32"/>
                <a:gd name="T11" fmla="*/ 4 h 30"/>
                <a:gd name="T12" fmla="*/ 7 w 32"/>
                <a:gd name="T13" fmla="*/ 10 h 30"/>
                <a:gd name="T14" fmla="*/ 0 w 32"/>
                <a:gd name="T15" fmla="*/ 14 h 30"/>
                <a:gd name="T16" fmla="*/ 15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15" y="30"/>
                  </a:moveTo>
                  <a:lnTo>
                    <a:pt x="18" y="28"/>
                  </a:lnTo>
                  <a:lnTo>
                    <a:pt x="28" y="22"/>
                  </a:lnTo>
                  <a:lnTo>
                    <a:pt x="32" y="19"/>
                  </a:lnTo>
                  <a:lnTo>
                    <a:pt x="23" y="0"/>
                  </a:lnTo>
                  <a:lnTo>
                    <a:pt x="17" y="4"/>
                  </a:lnTo>
                  <a:lnTo>
                    <a:pt x="7" y="10"/>
                  </a:lnTo>
                  <a:lnTo>
                    <a:pt x="0" y="14"/>
                  </a:lnTo>
                  <a:lnTo>
                    <a:pt x="15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1" name="Freeform 207"/>
            <p:cNvSpPr/>
            <p:nvPr/>
          </p:nvSpPr>
          <p:spPr bwMode="auto">
            <a:xfrm>
              <a:off x="9821932" y="2058835"/>
              <a:ext cx="49888" cy="49888"/>
            </a:xfrm>
            <a:custGeom>
              <a:avLst/>
              <a:gdLst>
                <a:gd name="T0" fmla="*/ 20 w 30"/>
                <a:gd name="T1" fmla="*/ 30 h 30"/>
                <a:gd name="T2" fmla="*/ 22 w 30"/>
                <a:gd name="T3" fmla="*/ 26 h 30"/>
                <a:gd name="T4" fmla="*/ 27 w 30"/>
                <a:gd name="T5" fmla="*/ 16 h 30"/>
                <a:gd name="T6" fmla="*/ 30 w 30"/>
                <a:gd name="T7" fmla="*/ 12 h 30"/>
                <a:gd name="T8" fmla="*/ 12 w 30"/>
                <a:gd name="T9" fmla="*/ 0 h 30"/>
                <a:gd name="T10" fmla="*/ 9 w 30"/>
                <a:gd name="T11" fmla="*/ 6 h 30"/>
                <a:gd name="T12" fmla="*/ 4 w 30"/>
                <a:gd name="T13" fmla="*/ 16 h 30"/>
                <a:gd name="T14" fmla="*/ 0 w 30"/>
                <a:gd name="T15" fmla="*/ 22 h 30"/>
                <a:gd name="T16" fmla="*/ 20 w 30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0">
                  <a:moveTo>
                    <a:pt x="20" y="30"/>
                  </a:moveTo>
                  <a:lnTo>
                    <a:pt x="22" y="26"/>
                  </a:lnTo>
                  <a:lnTo>
                    <a:pt x="27" y="16"/>
                  </a:lnTo>
                  <a:lnTo>
                    <a:pt x="30" y="12"/>
                  </a:lnTo>
                  <a:lnTo>
                    <a:pt x="12" y="0"/>
                  </a:lnTo>
                  <a:lnTo>
                    <a:pt x="9" y="6"/>
                  </a:lnTo>
                  <a:lnTo>
                    <a:pt x="4" y="16"/>
                  </a:lnTo>
                  <a:lnTo>
                    <a:pt x="0" y="22"/>
                  </a:lnTo>
                  <a:lnTo>
                    <a:pt x="20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2" name="Freeform 208"/>
            <p:cNvSpPr/>
            <p:nvPr/>
          </p:nvSpPr>
          <p:spPr bwMode="auto">
            <a:xfrm>
              <a:off x="9845213" y="2007285"/>
              <a:ext cx="36584" cy="43236"/>
            </a:xfrm>
            <a:custGeom>
              <a:avLst/>
              <a:gdLst>
                <a:gd name="T0" fmla="*/ 22 w 22"/>
                <a:gd name="T1" fmla="*/ 22 h 26"/>
                <a:gd name="T2" fmla="*/ 22 w 22"/>
                <a:gd name="T3" fmla="*/ 17 h 26"/>
                <a:gd name="T4" fmla="*/ 21 w 22"/>
                <a:gd name="T5" fmla="*/ 6 h 26"/>
                <a:gd name="T6" fmla="*/ 21 w 22"/>
                <a:gd name="T7" fmla="*/ 2 h 26"/>
                <a:gd name="T8" fmla="*/ 0 w 22"/>
                <a:gd name="T9" fmla="*/ 0 h 26"/>
                <a:gd name="T10" fmla="*/ 0 w 22"/>
                <a:gd name="T11" fmla="*/ 7 h 26"/>
                <a:gd name="T12" fmla="*/ 1 w 22"/>
                <a:gd name="T13" fmla="*/ 18 h 26"/>
                <a:gd name="T14" fmla="*/ 1 w 22"/>
                <a:gd name="T15" fmla="*/ 26 h 26"/>
                <a:gd name="T16" fmla="*/ 22 w 22"/>
                <a:gd name="T17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6">
                  <a:moveTo>
                    <a:pt x="22" y="22"/>
                  </a:moveTo>
                  <a:lnTo>
                    <a:pt x="22" y="17"/>
                  </a:lnTo>
                  <a:lnTo>
                    <a:pt x="21" y="6"/>
                  </a:lnTo>
                  <a:lnTo>
                    <a:pt x="21" y="2"/>
                  </a:lnTo>
                  <a:lnTo>
                    <a:pt x="0" y="0"/>
                  </a:lnTo>
                  <a:lnTo>
                    <a:pt x="0" y="7"/>
                  </a:lnTo>
                  <a:lnTo>
                    <a:pt x="1" y="18"/>
                  </a:lnTo>
                  <a:lnTo>
                    <a:pt x="1" y="26"/>
                  </a:lnTo>
                  <a:lnTo>
                    <a:pt x="22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3" name="Freeform 209"/>
            <p:cNvSpPr/>
            <p:nvPr/>
          </p:nvSpPr>
          <p:spPr bwMode="auto">
            <a:xfrm>
              <a:off x="9821932" y="1945756"/>
              <a:ext cx="49888" cy="49888"/>
            </a:xfrm>
            <a:custGeom>
              <a:avLst/>
              <a:gdLst>
                <a:gd name="T0" fmla="*/ 30 w 30"/>
                <a:gd name="T1" fmla="*/ 16 h 30"/>
                <a:gd name="T2" fmla="*/ 27 w 30"/>
                <a:gd name="T3" fmla="*/ 13 h 30"/>
                <a:gd name="T4" fmla="*/ 21 w 30"/>
                <a:gd name="T5" fmla="*/ 4 h 30"/>
                <a:gd name="T6" fmla="*/ 20 w 30"/>
                <a:gd name="T7" fmla="*/ 0 h 30"/>
                <a:gd name="T8" fmla="*/ 0 w 30"/>
                <a:gd name="T9" fmla="*/ 8 h 30"/>
                <a:gd name="T10" fmla="*/ 4 w 30"/>
                <a:gd name="T11" fmla="*/ 15 h 30"/>
                <a:gd name="T12" fmla="*/ 10 w 30"/>
                <a:gd name="T13" fmla="*/ 24 h 30"/>
                <a:gd name="T14" fmla="*/ 14 w 30"/>
                <a:gd name="T15" fmla="*/ 30 h 30"/>
                <a:gd name="T16" fmla="*/ 30 w 30"/>
                <a:gd name="T17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0">
                  <a:moveTo>
                    <a:pt x="30" y="16"/>
                  </a:moveTo>
                  <a:lnTo>
                    <a:pt x="27" y="13"/>
                  </a:lnTo>
                  <a:lnTo>
                    <a:pt x="21" y="4"/>
                  </a:lnTo>
                  <a:lnTo>
                    <a:pt x="20" y="0"/>
                  </a:lnTo>
                  <a:lnTo>
                    <a:pt x="0" y="8"/>
                  </a:lnTo>
                  <a:lnTo>
                    <a:pt x="4" y="15"/>
                  </a:lnTo>
                  <a:lnTo>
                    <a:pt x="10" y="24"/>
                  </a:lnTo>
                  <a:lnTo>
                    <a:pt x="14" y="30"/>
                  </a:lnTo>
                  <a:lnTo>
                    <a:pt x="30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4" name="Freeform 210"/>
            <p:cNvSpPr/>
            <p:nvPr/>
          </p:nvSpPr>
          <p:spPr bwMode="auto">
            <a:xfrm>
              <a:off x="9778696" y="1902520"/>
              <a:ext cx="49888" cy="49888"/>
            </a:xfrm>
            <a:custGeom>
              <a:avLst/>
              <a:gdLst>
                <a:gd name="T0" fmla="*/ 30 w 30"/>
                <a:gd name="T1" fmla="*/ 9 h 30"/>
                <a:gd name="T2" fmla="*/ 26 w 30"/>
                <a:gd name="T3" fmla="*/ 7 h 30"/>
                <a:gd name="T4" fmla="*/ 16 w 30"/>
                <a:gd name="T5" fmla="*/ 2 h 30"/>
                <a:gd name="T6" fmla="*/ 12 w 30"/>
                <a:gd name="T7" fmla="*/ 0 h 30"/>
                <a:gd name="T8" fmla="*/ 0 w 30"/>
                <a:gd name="T9" fmla="*/ 17 h 30"/>
                <a:gd name="T10" fmla="*/ 6 w 30"/>
                <a:gd name="T11" fmla="*/ 21 h 30"/>
                <a:gd name="T12" fmla="*/ 16 w 30"/>
                <a:gd name="T13" fmla="*/ 26 h 30"/>
                <a:gd name="T14" fmla="*/ 23 w 30"/>
                <a:gd name="T15" fmla="*/ 30 h 30"/>
                <a:gd name="T16" fmla="*/ 30 w 30"/>
                <a:gd name="T17" fmla="*/ 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0">
                  <a:moveTo>
                    <a:pt x="30" y="9"/>
                  </a:moveTo>
                  <a:lnTo>
                    <a:pt x="26" y="7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0" y="17"/>
                  </a:lnTo>
                  <a:lnTo>
                    <a:pt x="6" y="21"/>
                  </a:lnTo>
                  <a:lnTo>
                    <a:pt x="16" y="26"/>
                  </a:lnTo>
                  <a:lnTo>
                    <a:pt x="23" y="30"/>
                  </a:lnTo>
                  <a:lnTo>
                    <a:pt x="30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5" name="Freeform 211"/>
            <p:cNvSpPr>
              <a:spLocks noEditPoints="1"/>
            </p:cNvSpPr>
            <p:nvPr/>
          </p:nvSpPr>
          <p:spPr bwMode="auto">
            <a:xfrm>
              <a:off x="9632359" y="1912498"/>
              <a:ext cx="229484" cy="226158"/>
            </a:xfrm>
            <a:custGeom>
              <a:avLst/>
              <a:gdLst>
                <a:gd name="T0" fmla="*/ 55 w 110"/>
                <a:gd name="T1" fmla="*/ 108 h 108"/>
                <a:gd name="T2" fmla="*/ 1 w 110"/>
                <a:gd name="T3" fmla="*/ 57 h 108"/>
                <a:gd name="T4" fmla="*/ 53 w 110"/>
                <a:gd name="T5" fmla="*/ 1 h 108"/>
                <a:gd name="T6" fmla="*/ 109 w 110"/>
                <a:gd name="T7" fmla="*/ 52 h 108"/>
                <a:gd name="T8" fmla="*/ 57 w 110"/>
                <a:gd name="T9" fmla="*/ 108 h 108"/>
                <a:gd name="T10" fmla="*/ 55 w 110"/>
                <a:gd name="T11" fmla="*/ 108 h 108"/>
                <a:gd name="T12" fmla="*/ 55 w 110"/>
                <a:gd name="T13" fmla="*/ 16 h 108"/>
                <a:gd name="T14" fmla="*/ 53 w 110"/>
                <a:gd name="T15" fmla="*/ 16 h 108"/>
                <a:gd name="T16" fmla="*/ 16 w 110"/>
                <a:gd name="T17" fmla="*/ 56 h 108"/>
                <a:gd name="T18" fmla="*/ 57 w 110"/>
                <a:gd name="T19" fmla="*/ 94 h 108"/>
                <a:gd name="T20" fmla="*/ 94 w 110"/>
                <a:gd name="T21" fmla="*/ 53 h 108"/>
                <a:gd name="T22" fmla="*/ 55 w 110"/>
                <a:gd name="T23" fmla="*/ 1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0" h="108">
                  <a:moveTo>
                    <a:pt x="55" y="108"/>
                  </a:moveTo>
                  <a:cubicBezTo>
                    <a:pt x="26" y="108"/>
                    <a:pt x="2" y="86"/>
                    <a:pt x="1" y="57"/>
                  </a:cubicBezTo>
                  <a:cubicBezTo>
                    <a:pt x="0" y="27"/>
                    <a:pt x="23" y="2"/>
                    <a:pt x="53" y="1"/>
                  </a:cubicBezTo>
                  <a:cubicBezTo>
                    <a:pt x="83" y="0"/>
                    <a:pt x="108" y="23"/>
                    <a:pt x="109" y="52"/>
                  </a:cubicBezTo>
                  <a:cubicBezTo>
                    <a:pt x="110" y="82"/>
                    <a:pt x="87" y="107"/>
                    <a:pt x="57" y="108"/>
                  </a:cubicBezTo>
                  <a:cubicBezTo>
                    <a:pt x="56" y="108"/>
                    <a:pt x="56" y="108"/>
                    <a:pt x="55" y="108"/>
                  </a:cubicBezTo>
                  <a:close/>
                  <a:moveTo>
                    <a:pt x="55" y="16"/>
                  </a:moveTo>
                  <a:cubicBezTo>
                    <a:pt x="54" y="16"/>
                    <a:pt x="54" y="16"/>
                    <a:pt x="53" y="16"/>
                  </a:cubicBezTo>
                  <a:cubicBezTo>
                    <a:pt x="32" y="16"/>
                    <a:pt x="15" y="35"/>
                    <a:pt x="16" y="56"/>
                  </a:cubicBezTo>
                  <a:cubicBezTo>
                    <a:pt x="17" y="78"/>
                    <a:pt x="35" y="94"/>
                    <a:pt x="57" y="94"/>
                  </a:cubicBezTo>
                  <a:cubicBezTo>
                    <a:pt x="78" y="93"/>
                    <a:pt x="95" y="75"/>
                    <a:pt x="94" y="53"/>
                  </a:cubicBezTo>
                  <a:cubicBezTo>
                    <a:pt x="93" y="32"/>
                    <a:pt x="76" y="16"/>
                    <a:pt x="55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383405" y="4135699"/>
            <a:ext cx="431800" cy="316230"/>
            <a:chOff x="7147950" y="1910835"/>
            <a:chExt cx="565394" cy="414069"/>
          </a:xfrm>
          <a:solidFill>
            <a:schemeClr val="bg1"/>
          </a:solidFill>
        </p:grpSpPr>
        <p:sp>
          <p:nvSpPr>
            <p:cNvPr id="47" name="Freeform 248"/>
            <p:cNvSpPr/>
            <p:nvPr/>
          </p:nvSpPr>
          <p:spPr bwMode="auto">
            <a:xfrm>
              <a:off x="7147950" y="1910835"/>
              <a:ext cx="394114" cy="377484"/>
            </a:xfrm>
            <a:custGeom>
              <a:avLst/>
              <a:gdLst>
                <a:gd name="T0" fmla="*/ 79 w 189"/>
                <a:gd name="T1" fmla="*/ 136 h 181"/>
                <a:gd name="T2" fmla="*/ 69 w 189"/>
                <a:gd name="T3" fmla="*/ 134 h 181"/>
                <a:gd name="T4" fmla="*/ 68 w 189"/>
                <a:gd name="T5" fmla="*/ 133 h 181"/>
                <a:gd name="T6" fmla="*/ 66 w 189"/>
                <a:gd name="T7" fmla="*/ 133 h 181"/>
                <a:gd name="T8" fmla="*/ 43 w 189"/>
                <a:gd name="T9" fmla="*/ 143 h 181"/>
                <a:gd name="T10" fmla="*/ 49 w 189"/>
                <a:gd name="T11" fmla="*/ 125 h 181"/>
                <a:gd name="T12" fmla="*/ 43 w 189"/>
                <a:gd name="T13" fmla="*/ 122 h 181"/>
                <a:gd name="T14" fmla="*/ 17 w 189"/>
                <a:gd name="T15" fmla="*/ 78 h 181"/>
                <a:gd name="T16" fmla="*/ 102 w 189"/>
                <a:gd name="T17" fmla="*/ 17 h 181"/>
                <a:gd name="T18" fmla="*/ 166 w 189"/>
                <a:gd name="T19" fmla="*/ 38 h 181"/>
                <a:gd name="T20" fmla="*/ 177 w 189"/>
                <a:gd name="T21" fmla="*/ 37 h 181"/>
                <a:gd name="T22" fmla="*/ 189 w 189"/>
                <a:gd name="T23" fmla="*/ 38 h 181"/>
                <a:gd name="T24" fmla="*/ 102 w 189"/>
                <a:gd name="T25" fmla="*/ 0 h 181"/>
                <a:gd name="T26" fmla="*/ 0 w 189"/>
                <a:gd name="T27" fmla="*/ 78 h 181"/>
                <a:gd name="T28" fmla="*/ 28 w 189"/>
                <a:gd name="T29" fmla="*/ 132 h 181"/>
                <a:gd name="T30" fmla="*/ 11 w 189"/>
                <a:gd name="T31" fmla="*/ 181 h 181"/>
                <a:gd name="T32" fmla="*/ 31 w 189"/>
                <a:gd name="T33" fmla="*/ 169 h 181"/>
                <a:gd name="T34" fmla="*/ 66 w 189"/>
                <a:gd name="T35" fmla="*/ 151 h 181"/>
                <a:gd name="T36" fmla="*/ 90 w 189"/>
                <a:gd name="T37" fmla="*/ 155 h 181"/>
                <a:gd name="T38" fmla="*/ 79 w 189"/>
                <a:gd name="T39" fmla="*/ 136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9" h="181">
                  <a:moveTo>
                    <a:pt x="79" y="136"/>
                  </a:moveTo>
                  <a:cubicBezTo>
                    <a:pt x="76" y="136"/>
                    <a:pt x="72" y="135"/>
                    <a:pt x="69" y="134"/>
                  </a:cubicBezTo>
                  <a:cubicBezTo>
                    <a:pt x="68" y="133"/>
                    <a:pt x="68" y="133"/>
                    <a:pt x="68" y="133"/>
                  </a:cubicBezTo>
                  <a:cubicBezTo>
                    <a:pt x="66" y="133"/>
                    <a:pt x="66" y="133"/>
                    <a:pt x="66" y="133"/>
                  </a:cubicBezTo>
                  <a:cubicBezTo>
                    <a:pt x="65" y="133"/>
                    <a:pt x="61" y="133"/>
                    <a:pt x="43" y="143"/>
                  </a:cubicBezTo>
                  <a:cubicBezTo>
                    <a:pt x="49" y="125"/>
                    <a:pt x="49" y="125"/>
                    <a:pt x="49" y="125"/>
                  </a:cubicBezTo>
                  <a:cubicBezTo>
                    <a:pt x="43" y="122"/>
                    <a:pt x="43" y="122"/>
                    <a:pt x="43" y="122"/>
                  </a:cubicBezTo>
                  <a:cubicBezTo>
                    <a:pt x="26" y="110"/>
                    <a:pt x="17" y="94"/>
                    <a:pt x="17" y="78"/>
                  </a:cubicBezTo>
                  <a:cubicBezTo>
                    <a:pt x="17" y="44"/>
                    <a:pt x="55" y="17"/>
                    <a:pt x="102" y="17"/>
                  </a:cubicBezTo>
                  <a:cubicBezTo>
                    <a:pt x="127" y="17"/>
                    <a:pt x="150" y="25"/>
                    <a:pt x="166" y="38"/>
                  </a:cubicBezTo>
                  <a:cubicBezTo>
                    <a:pt x="169" y="37"/>
                    <a:pt x="173" y="37"/>
                    <a:pt x="177" y="37"/>
                  </a:cubicBezTo>
                  <a:cubicBezTo>
                    <a:pt x="181" y="37"/>
                    <a:pt x="185" y="37"/>
                    <a:pt x="189" y="38"/>
                  </a:cubicBezTo>
                  <a:cubicBezTo>
                    <a:pt x="172" y="15"/>
                    <a:pt x="139" y="0"/>
                    <a:pt x="102" y="0"/>
                  </a:cubicBezTo>
                  <a:cubicBezTo>
                    <a:pt x="45" y="0"/>
                    <a:pt x="0" y="35"/>
                    <a:pt x="0" y="78"/>
                  </a:cubicBezTo>
                  <a:cubicBezTo>
                    <a:pt x="0" y="98"/>
                    <a:pt x="10" y="117"/>
                    <a:pt x="28" y="132"/>
                  </a:cubicBezTo>
                  <a:cubicBezTo>
                    <a:pt x="11" y="181"/>
                    <a:pt x="11" y="181"/>
                    <a:pt x="11" y="181"/>
                  </a:cubicBezTo>
                  <a:cubicBezTo>
                    <a:pt x="31" y="169"/>
                    <a:pt x="31" y="169"/>
                    <a:pt x="31" y="169"/>
                  </a:cubicBezTo>
                  <a:cubicBezTo>
                    <a:pt x="44" y="162"/>
                    <a:pt x="61" y="153"/>
                    <a:pt x="66" y="151"/>
                  </a:cubicBezTo>
                  <a:cubicBezTo>
                    <a:pt x="74" y="153"/>
                    <a:pt x="82" y="154"/>
                    <a:pt x="90" y="155"/>
                  </a:cubicBezTo>
                  <a:cubicBezTo>
                    <a:pt x="85" y="149"/>
                    <a:pt x="81" y="143"/>
                    <a:pt x="79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  <p:sp>
          <p:nvSpPr>
            <p:cNvPr id="48" name="Freeform 249"/>
            <p:cNvSpPr>
              <a:spLocks noEditPoints="1"/>
            </p:cNvSpPr>
            <p:nvPr/>
          </p:nvSpPr>
          <p:spPr bwMode="auto">
            <a:xfrm>
              <a:off x="7324220" y="2007285"/>
              <a:ext cx="389124" cy="317619"/>
            </a:xfrm>
            <a:custGeom>
              <a:avLst/>
              <a:gdLst>
                <a:gd name="T0" fmla="*/ 187 w 187"/>
                <a:gd name="T1" fmla="*/ 69 h 153"/>
                <a:gd name="T2" fmla="*/ 93 w 187"/>
                <a:gd name="T3" fmla="*/ 0 h 153"/>
                <a:gd name="T4" fmla="*/ 0 w 187"/>
                <a:gd name="T5" fmla="*/ 69 h 153"/>
                <a:gd name="T6" fmla="*/ 93 w 187"/>
                <a:gd name="T7" fmla="*/ 139 h 153"/>
                <a:gd name="T8" fmla="*/ 128 w 187"/>
                <a:gd name="T9" fmla="*/ 134 h 153"/>
                <a:gd name="T10" fmla="*/ 168 w 187"/>
                <a:gd name="T11" fmla="*/ 153 h 153"/>
                <a:gd name="T12" fmla="*/ 156 w 187"/>
                <a:gd name="T13" fmla="*/ 120 h 153"/>
                <a:gd name="T14" fmla="*/ 187 w 187"/>
                <a:gd name="T15" fmla="*/ 69 h 153"/>
                <a:gd name="T16" fmla="*/ 57 w 187"/>
                <a:gd name="T17" fmla="*/ 79 h 153"/>
                <a:gd name="T18" fmla="*/ 49 w 187"/>
                <a:gd name="T19" fmla="*/ 75 h 153"/>
                <a:gd name="T20" fmla="*/ 40 w 187"/>
                <a:gd name="T21" fmla="*/ 79 h 153"/>
                <a:gd name="T22" fmla="*/ 42 w 187"/>
                <a:gd name="T23" fmla="*/ 70 h 153"/>
                <a:gd name="T24" fmla="*/ 35 w 187"/>
                <a:gd name="T25" fmla="*/ 63 h 153"/>
                <a:gd name="T26" fmla="*/ 45 w 187"/>
                <a:gd name="T27" fmla="*/ 62 h 153"/>
                <a:gd name="T28" fmla="*/ 49 w 187"/>
                <a:gd name="T29" fmla="*/ 53 h 153"/>
                <a:gd name="T30" fmla="*/ 53 w 187"/>
                <a:gd name="T31" fmla="*/ 62 h 153"/>
                <a:gd name="T32" fmla="*/ 62 w 187"/>
                <a:gd name="T33" fmla="*/ 63 h 153"/>
                <a:gd name="T34" fmla="*/ 56 w 187"/>
                <a:gd name="T35" fmla="*/ 70 h 153"/>
                <a:gd name="T36" fmla="*/ 57 w 187"/>
                <a:gd name="T37" fmla="*/ 79 h 153"/>
                <a:gd name="T38" fmla="*/ 106 w 187"/>
                <a:gd name="T39" fmla="*/ 83 h 153"/>
                <a:gd name="T40" fmla="*/ 93 w 187"/>
                <a:gd name="T41" fmla="*/ 76 h 153"/>
                <a:gd name="T42" fmla="*/ 80 w 187"/>
                <a:gd name="T43" fmla="*/ 83 h 153"/>
                <a:gd name="T44" fmla="*/ 82 w 187"/>
                <a:gd name="T45" fmla="*/ 68 h 153"/>
                <a:gd name="T46" fmla="*/ 72 w 187"/>
                <a:gd name="T47" fmla="*/ 58 h 153"/>
                <a:gd name="T48" fmla="*/ 86 w 187"/>
                <a:gd name="T49" fmla="*/ 56 h 153"/>
                <a:gd name="T50" fmla="*/ 93 w 187"/>
                <a:gd name="T51" fmla="*/ 43 h 153"/>
                <a:gd name="T52" fmla="*/ 100 w 187"/>
                <a:gd name="T53" fmla="*/ 56 h 153"/>
                <a:gd name="T54" fmla="*/ 114 w 187"/>
                <a:gd name="T55" fmla="*/ 58 h 153"/>
                <a:gd name="T56" fmla="*/ 104 w 187"/>
                <a:gd name="T57" fmla="*/ 68 h 153"/>
                <a:gd name="T58" fmla="*/ 106 w 187"/>
                <a:gd name="T59" fmla="*/ 83 h 153"/>
                <a:gd name="T60" fmla="*/ 145 w 187"/>
                <a:gd name="T61" fmla="*/ 79 h 153"/>
                <a:gd name="T62" fmla="*/ 137 w 187"/>
                <a:gd name="T63" fmla="*/ 75 h 153"/>
                <a:gd name="T64" fmla="*/ 129 w 187"/>
                <a:gd name="T65" fmla="*/ 79 h 153"/>
                <a:gd name="T66" fmla="*/ 130 w 187"/>
                <a:gd name="T67" fmla="*/ 70 h 153"/>
                <a:gd name="T68" fmla="*/ 123 w 187"/>
                <a:gd name="T69" fmla="*/ 63 h 153"/>
                <a:gd name="T70" fmla="*/ 133 w 187"/>
                <a:gd name="T71" fmla="*/ 62 h 153"/>
                <a:gd name="T72" fmla="*/ 137 w 187"/>
                <a:gd name="T73" fmla="*/ 53 h 153"/>
                <a:gd name="T74" fmla="*/ 141 w 187"/>
                <a:gd name="T75" fmla="*/ 62 h 153"/>
                <a:gd name="T76" fmla="*/ 151 w 187"/>
                <a:gd name="T77" fmla="*/ 63 h 153"/>
                <a:gd name="T78" fmla="*/ 144 w 187"/>
                <a:gd name="T79" fmla="*/ 70 h 153"/>
                <a:gd name="T80" fmla="*/ 145 w 187"/>
                <a:gd name="T81" fmla="*/ 79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87" h="153">
                  <a:moveTo>
                    <a:pt x="187" y="69"/>
                  </a:moveTo>
                  <a:cubicBezTo>
                    <a:pt x="187" y="31"/>
                    <a:pt x="145" y="0"/>
                    <a:pt x="93" y="0"/>
                  </a:cubicBezTo>
                  <a:cubicBezTo>
                    <a:pt x="42" y="0"/>
                    <a:pt x="0" y="31"/>
                    <a:pt x="0" y="69"/>
                  </a:cubicBezTo>
                  <a:cubicBezTo>
                    <a:pt x="0" y="108"/>
                    <a:pt x="42" y="139"/>
                    <a:pt x="93" y="139"/>
                  </a:cubicBezTo>
                  <a:cubicBezTo>
                    <a:pt x="106" y="139"/>
                    <a:pt x="118" y="137"/>
                    <a:pt x="128" y="134"/>
                  </a:cubicBezTo>
                  <a:cubicBezTo>
                    <a:pt x="132" y="133"/>
                    <a:pt x="168" y="153"/>
                    <a:pt x="168" y="153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75" y="108"/>
                    <a:pt x="187" y="90"/>
                    <a:pt x="187" y="69"/>
                  </a:cubicBezTo>
                  <a:close/>
                  <a:moveTo>
                    <a:pt x="57" y="79"/>
                  </a:moveTo>
                  <a:cubicBezTo>
                    <a:pt x="49" y="75"/>
                    <a:pt x="49" y="75"/>
                    <a:pt x="49" y="75"/>
                  </a:cubicBezTo>
                  <a:cubicBezTo>
                    <a:pt x="40" y="79"/>
                    <a:pt x="40" y="79"/>
                    <a:pt x="40" y="79"/>
                  </a:cubicBezTo>
                  <a:cubicBezTo>
                    <a:pt x="42" y="70"/>
                    <a:pt x="42" y="70"/>
                    <a:pt x="42" y="70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49" y="53"/>
                    <a:pt x="49" y="53"/>
                    <a:pt x="49" y="53"/>
                  </a:cubicBezTo>
                  <a:cubicBezTo>
                    <a:pt x="53" y="62"/>
                    <a:pt x="53" y="62"/>
                    <a:pt x="53" y="62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56" y="70"/>
                    <a:pt x="56" y="70"/>
                    <a:pt x="56" y="70"/>
                  </a:cubicBezTo>
                  <a:lnTo>
                    <a:pt x="57" y="79"/>
                  </a:lnTo>
                  <a:close/>
                  <a:moveTo>
                    <a:pt x="106" y="83"/>
                  </a:moveTo>
                  <a:cubicBezTo>
                    <a:pt x="93" y="76"/>
                    <a:pt x="93" y="76"/>
                    <a:pt x="93" y="76"/>
                  </a:cubicBezTo>
                  <a:cubicBezTo>
                    <a:pt x="80" y="83"/>
                    <a:pt x="80" y="83"/>
                    <a:pt x="80" y="83"/>
                  </a:cubicBezTo>
                  <a:cubicBezTo>
                    <a:pt x="82" y="68"/>
                    <a:pt x="82" y="68"/>
                    <a:pt x="82" y="68"/>
                  </a:cubicBezTo>
                  <a:cubicBezTo>
                    <a:pt x="72" y="58"/>
                    <a:pt x="72" y="58"/>
                    <a:pt x="72" y="58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100" y="56"/>
                    <a:pt x="100" y="56"/>
                    <a:pt x="100" y="56"/>
                  </a:cubicBezTo>
                  <a:cubicBezTo>
                    <a:pt x="114" y="58"/>
                    <a:pt x="114" y="58"/>
                    <a:pt x="114" y="58"/>
                  </a:cubicBezTo>
                  <a:cubicBezTo>
                    <a:pt x="104" y="68"/>
                    <a:pt x="104" y="68"/>
                    <a:pt x="104" y="68"/>
                  </a:cubicBezTo>
                  <a:lnTo>
                    <a:pt x="106" y="83"/>
                  </a:lnTo>
                  <a:close/>
                  <a:moveTo>
                    <a:pt x="145" y="79"/>
                  </a:moveTo>
                  <a:cubicBezTo>
                    <a:pt x="137" y="75"/>
                    <a:pt x="137" y="75"/>
                    <a:pt x="137" y="75"/>
                  </a:cubicBezTo>
                  <a:cubicBezTo>
                    <a:pt x="129" y="79"/>
                    <a:pt x="129" y="79"/>
                    <a:pt x="129" y="79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23" y="63"/>
                    <a:pt x="123" y="63"/>
                    <a:pt x="123" y="63"/>
                  </a:cubicBezTo>
                  <a:cubicBezTo>
                    <a:pt x="133" y="62"/>
                    <a:pt x="133" y="62"/>
                    <a:pt x="133" y="62"/>
                  </a:cubicBezTo>
                  <a:cubicBezTo>
                    <a:pt x="137" y="53"/>
                    <a:pt x="137" y="53"/>
                    <a:pt x="137" y="53"/>
                  </a:cubicBezTo>
                  <a:cubicBezTo>
                    <a:pt x="141" y="62"/>
                    <a:pt x="141" y="62"/>
                    <a:pt x="141" y="62"/>
                  </a:cubicBezTo>
                  <a:cubicBezTo>
                    <a:pt x="151" y="63"/>
                    <a:pt x="151" y="63"/>
                    <a:pt x="151" y="63"/>
                  </a:cubicBezTo>
                  <a:cubicBezTo>
                    <a:pt x="144" y="70"/>
                    <a:pt x="144" y="70"/>
                    <a:pt x="144" y="70"/>
                  </a:cubicBezTo>
                  <a:lnTo>
                    <a:pt x="145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pPr>
                <a:lnSpc>
                  <a:spcPct val="120000"/>
                </a:lnSpc>
              </a:pPr>
              <a:endParaRPr lang="en-US"/>
            </a:p>
          </p:txBody>
        </p:sp>
      </p:grpSp>
      <p:sp>
        <p:nvSpPr>
          <p:cNvPr id="65" name="TextBox 88"/>
          <p:cNvSpPr txBox="1"/>
          <p:nvPr/>
        </p:nvSpPr>
        <p:spPr>
          <a:xfrm>
            <a:off x="494665" y="2371725"/>
            <a:ext cx="3020695" cy="41294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just">
              <a:lnSpc>
                <a:spcPct val="120000"/>
              </a:lnSpc>
            </a:pPr>
            <a:r>
              <a:rPr sz="16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首先深入探讨了传统与区块链农产品溯源技术，研究了区块链技术、共识算法及供应链管理等相关理论。通过实地调研与实例分析，我们识别了两种溯源方式存在的问题，并提出了改进的区块链溯源方案。随后，我们设计了基于区块链的溯源方案及模型，并嵌入了国密算法以提高系统安全性。最终，采用Hyperledger Fabric和IPFS技术，我们开发了Web应用程序，实现了基于区块链的农产品溯源系统，并进行了系统需求分析、测试和功能实现。</a:t>
            </a:r>
            <a:endParaRPr sz="16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6" name="圆角矩形 65"/>
          <p:cNvSpPr/>
          <p:nvPr/>
        </p:nvSpPr>
        <p:spPr>
          <a:xfrm>
            <a:off x="3908425" y="1387475"/>
            <a:ext cx="5078730" cy="5335905"/>
          </a:xfrm>
          <a:prstGeom prst="roundRect">
            <a:avLst>
              <a:gd name="adj" fmla="val 3214"/>
            </a:avLst>
          </a:prstGeom>
          <a:noFill/>
          <a:ln>
            <a:solidFill>
              <a:srgbClr val="313D5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20000"/>
              </a:lnSpc>
            </a:pPr>
            <a:endParaRPr lang="zh-CN" altLang="en-US"/>
          </a:p>
        </p:txBody>
      </p:sp>
      <p:pic>
        <p:nvPicPr>
          <p:cNvPr id="-2147482623" name="图片 -21474826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6110" y="1802130"/>
            <a:ext cx="4009390" cy="47923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-2147482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-21474826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-21474826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27" grpId="0" animBg="1"/>
      <p:bldP spid="65" grpId="0"/>
      <p:bldP spid="27" grpId="1" animBg="1"/>
      <p:bldP spid="65" grpId="1"/>
      <p:bldP spid="14" grpId="0"/>
      <p:bldP spid="66" grpId="0" animBg="1"/>
      <p:bldP spid="14" grpId="1"/>
      <p:bldP spid="66" grpId="1" animBg="1"/>
    </p:bldLst>
  </p:timing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100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01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02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03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04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05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06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07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08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09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1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110.xml><?xml version="1.0" encoding="utf-8"?>
<p:tagLst xmlns:p="http://schemas.openxmlformats.org/presentationml/2006/main">
  <p:tag name="MH" val="20160203101803"/>
  <p:tag name="MH_LIBRARY" val="GRAPHIC"/>
  <p:tag name="MH_TYPE" val="Other"/>
  <p:tag name="MH_ORDER" val="2"/>
  <p:tag name="KSO_WM_DIAGRAM_VIRTUALLY_FRAME" val="{&quot;height&quot;:389.0366929133857,&quot;left&quot;:13.545118110236206,&quot;top&quot;:142.97700787401578,&quot;width&quot;:847.9396062992125}"/>
</p:tagLst>
</file>

<file path=ppt/tags/tag111.xml><?xml version="1.0" encoding="utf-8"?>
<p:tagLst xmlns:p="http://schemas.openxmlformats.org/presentationml/2006/main">
  <p:tag name="MH" val="20160203101803"/>
  <p:tag name="MH_LIBRARY" val="GRAPHIC"/>
  <p:tag name="MH_TYPE" val="Title"/>
  <p:tag name="MH_ORDER" val="1"/>
  <p:tag name="KSO_WM_DIAGRAM_VIRTUALLY_FRAME" val="{&quot;height&quot;:389.0366929133857,&quot;left&quot;:13.545118110236206,&quot;top&quot;:142.97700787401578,&quot;width&quot;:847.9396062992125}"/>
</p:tagLst>
</file>

<file path=ppt/tags/tag112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13.xml><?xml version="1.0" encoding="utf-8"?>
<p:tagLst xmlns:p="http://schemas.openxmlformats.org/presentationml/2006/main">
  <p:tag name="MH" val="20160203101803"/>
  <p:tag name="MH_LIBRARY" val="GRAPHIC"/>
  <p:tag name="MH_TYPE" val="Other"/>
  <p:tag name="MH_ORDER" val="2"/>
  <p:tag name="KSO_WM_DIAGRAM_VIRTUALLY_FRAME" val="{&quot;height&quot;:389.0366929133857,&quot;left&quot;:13.545118110236206,&quot;top&quot;:142.97700787401578,&quot;width&quot;:847.9396062992125}"/>
</p:tagLst>
</file>

<file path=ppt/tags/tag114.xml><?xml version="1.0" encoding="utf-8"?>
<p:tagLst xmlns:p="http://schemas.openxmlformats.org/presentationml/2006/main">
  <p:tag name="MH" val="20160203101803"/>
  <p:tag name="MH_LIBRARY" val="GRAPHIC"/>
  <p:tag name="MH_TYPE" val="Title"/>
  <p:tag name="MH_ORDER" val="1"/>
  <p:tag name="KSO_WM_DIAGRAM_VIRTUALLY_FRAME" val="{&quot;height&quot;:389.0366929133857,&quot;left&quot;:13.545118110236206,&quot;top&quot;:142.97700787401578,&quot;width&quot;:847.9396062992125}"/>
</p:tagLst>
</file>

<file path=ppt/tags/tag115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16.xml><?xml version="1.0" encoding="utf-8"?>
<p:tagLst xmlns:p="http://schemas.openxmlformats.org/presentationml/2006/main">
  <p:tag name="MH" val="20160203101803"/>
  <p:tag name="MH_LIBRARY" val="GRAPHIC"/>
  <p:tag name="MH_TYPE" val="Other"/>
  <p:tag name="MH_ORDER" val="2"/>
  <p:tag name="KSO_WM_DIAGRAM_VIRTUALLY_FRAME" val="{&quot;height&quot;:389.0366929133857,&quot;left&quot;:13.545118110236206,&quot;top&quot;:142.97700787401578,&quot;width&quot;:847.9396062992125}"/>
</p:tagLst>
</file>

<file path=ppt/tags/tag117.xml><?xml version="1.0" encoding="utf-8"?>
<p:tagLst xmlns:p="http://schemas.openxmlformats.org/presentationml/2006/main">
  <p:tag name="MH" val="20160203101803"/>
  <p:tag name="MH_LIBRARY" val="GRAPHIC"/>
  <p:tag name="MH_TYPE" val="Title"/>
  <p:tag name="MH_ORDER" val="1"/>
  <p:tag name="KSO_WM_DIAGRAM_VIRTUALLY_FRAME" val="{&quot;height&quot;:389.0366929133857,&quot;left&quot;:13.545118110236206,&quot;top&quot;:142.97700787401578,&quot;width&quot;:847.9396062992125}"/>
</p:tagLst>
</file>

<file path=ppt/tags/tag118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119.xml><?xml version="1.0" encoding="utf-8"?>
<p:tagLst xmlns:p="http://schemas.openxmlformats.org/presentationml/2006/main">
  <p:tag name="MH" val="20160203101803"/>
  <p:tag name="MH_LIBRARY" val="GRAPHIC"/>
  <p:tag name="MH_TYPE" val="Other"/>
  <p:tag name="MH_ORDER" val="2"/>
  <p:tag name="KSO_WM_DIAGRAM_VIRTUALLY_FRAME" val="{&quot;height&quot;:389.0366929133857,&quot;left&quot;:13.545118110236206,&quot;top&quot;:142.97700787401578,&quot;width&quot;:847.9396062992125}"/>
</p:tagLst>
</file>

<file path=ppt/tags/tag12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120.xml><?xml version="1.0" encoding="utf-8"?>
<p:tagLst xmlns:p="http://schemas.openxmlformats.org/presentationml/2006/main">
  <p:tag name="MH" val="20160203101803"/>
  <p:tag name="MH_LIBRARY" val="GRAPHIC"/>
  <p:tag name="MH_TYPE" val="Title"/>
  <p:tag name="MH_ORDER" val="1"/>
  <p:tag name="KSO_WM_DIAGRAM_VIRTUALLY_FRAME" val="{&quot;height&quot;:389.0366929133857,&quot;left&quot;:13.545118110236206,&quot;top&quot;:142.97700787401578,&quot;width&quot;:847.9396062992125}"/>
</p:tagLst>
</file>

<file path=ppt/tags/tag121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13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130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31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32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33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34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35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36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37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38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39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4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140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41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42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43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44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45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46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150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151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52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53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54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55.xml><?xml version="1.0" encoding="utf-8"?>
<p:tagLst xmlns:p="http://schemas.openxmlformats.org/presentationml/2006/main">
  <p:tag name="TABLE_ENDDRAG_ORIGIN_RECT" val="300*66"/>
  <p:tag name="TABLE_ENDDRAG_RECT" val="37*293*300*66"/>
</p:tagLst>
</file>

<file path=ppt/tags/tag156.xml><?xml version="1.0" encoding="utf-8"?>
<p:tagLst xmlns:p="http://schemas.openxmlformats.org/presentationml/2006/main">
  <p:tag name="KSO_WM_DIAGRAM_VIRTUALLY_FRAME" val="{&quot;height&quot;:323.65070866141724,&quot;left&quot;:17.85818897637796,&quot;top&quot;:142.60716535433073,&quot;width&quot;:682.345905511811}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160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163.xml><?xml version="1.0" encoding="utf-8"?>
<p:tagLst xmlns:p="http://schemas.openxmlformats.org/presentationml/2006/main">
  <p:tag name="KSO_WM_DIAGRAM_VIRTUALLY_FRAME" val="{&quot;height&quot;:310.92721725488207,&quot;left&quot;:41.01299212598419,&quot;top&quot;:184.5944094488189,&quot;width&quot;:642.0500566095776}"/>
</p:tagLst>
</file>

<file path=ppt/tags/tag164.xml><?xml version="1.0" encoding="utf-8"?>
<p:tagLst xmlns:p="http://schemas.openxmlformats.org/presentationml/2006/main">
  <p:tag name="KSO_WM_DIAGRAM_VIRTUALLY_FRAME" val="{&quot;height&quot;:310.92721725488207,&quot;left&quot;:41.01299212598419,&quot;top&quot;:184.5944094488189,&quot;width&quot;:642.0500566095776}"/>
</p:tagLst>
</file>

<file path=ppt/tags/tag165.xml><?xml version="1.0" encoding="utf-8"?>
<p:tagLst xmlns:p="http://schemas.openxmlformats.org/presentationml/2006/main">
  <p:tag name="KSO_WM_DIAGRAM_VIRTUALLY_FRAME" val="{&quot;height&quot;:310.92721725488207,&quot;left&quot;:41.01299212598419,&quot;top&quot;:184.5944094488189,&quot;width&quot;:642.0500566095776}"/>
</p:tagLst>
</file>

<file path=ppt/tags/tag166.xml><?xml version="1.0" encoding="utf-8"?>
<p:tagLst xmlns:p="http://schemas.openxmlformats.org/presentationml/2006/main">
  <p:tag name="KSO_WM_DIAGRAM_VIRTUALLY_FRAME" val="{&quot;height&quot;:310.92721725488207,&quot;left&quot;:41.01299212598419,&quot;top&quot;:184.5944094488189,&quot;width&quot;:642.0500566095776}"/>
</p:tagLst>
</file>

<file path=ppt/tags/tag167.xml><?xml version="1.0" encoding="utf-8"?>
<p:tagLst xmlns:p="http://schemas.openxmlformats.org/presentationml/2006/main">
  <p:tag name="KSO_WM_DIAGRAM_VIRTUALLY_FRAME" val="{&quot;height&quot;:310.92721725488207,&quot;left&quot;:41.01299212598419,&quot;top&quot;:184.5944094488189,&quot;width&quot;:642.0500566095776}"/>
</p:tagLst>
</file>

<file path=ppt/tags/tag168.xml><?xml version="1.0" encoding="utf-8"?>
<p:tagLst xmlns:p="http://schemas.openxmlformats.org/presentationml/2006/main">
  <p:tag name="KSO_WM_DIAGRAM_VIRTUALLY_FRAME" val="{&quot;height&quot;:310.92721725488207,&quot;left&quot;:41.01299212598419,&quot;top&quot;:184.5944094488189,&quot;width&quot;:642.0500566095776}"/>
</p:tagLst>
</file>

<file path=ppt/tags/tag169.xml><?xml version="1.0" encoding="utf-8"?>
<p:tagLst xmlns:p="http://schemas.openxmlformats.org/presentationml/2006/main">
  <p:tag name="KSO_WM_DIAGRAM_VIRTUALLY_FRAME" val="{&quot;height&quot;:310.92721725488207,&quot;left&quot;:41.01299212598419,&quot;top&quot;:184.5944094488189,&quot;width&quot;:642.0500566095776}"/>
</p:tagLst>
</file>

<file path=ppt/tags/tag17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170.xml><?xml version="1.0" encoding="utf-8"?>
<p:tagLst xmlns:p="http://schemas.openxmlformats.org/presentationml/2006/main">
  <p:tag name="KSO_WM_DIAGRAM_VIRTUALLY_FRAME" val="{&quot;height&quot;:310.92721725488207,&quot;left&quot;:41.01299212598419,&quot;top&quot;:184.5944094488189,&quot;width&quot;:642.0500566095776}"/>
</p:tagLst>
</file>

<file path=ppt/tags/tag171.xml><?xml version="1.0" encoding="utf-8"?>
<p:tagLst xmlns:p="http://schemas.openxmlformats.org/presentationml/2006/main">
  <p:tag name="KSO_WM_DIAGRAM_VIRTUALLY_FRAME" val="{&quot;height&quot;:310.92721725488207,&quot;left&quot;:41.01299212598419,&quot;top&quot;:184.5944094488189,&quot;width&quot;:642.0500566095776}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TABLE_ENDDRAG_ORIGIN_RECT" val="644*254"/>
  <p:tag name="TABLE_ENDDRAG_RECT" val="38*198*644*254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TABLE_ENDDRAG_ORIGIN_RECT" val="644*131"/>
  <p:tag name="TABLE_ENDDRAG_RECT" val="38*455*644*132"/>
</p:tagLst>
</file>

<file path=ppt/tags/tag176.xml><?xml version="1.0" encoding="utf-8"?>
<p:tagLst xmlns:p="http://schemas.openxmlformats.org/presentationml/2006/main">
  <p:tag name="KSO_WPP_MARK_KEY" val="a8dc26b9-0e54-4033-828c-3c3b50fcd2d4"/>
  <p:tag name="COMMONDATA" val="eyJoZGlkIjoiMGU4MTkyYWRkMzZlYTQxYTlkMTUxNzI5MmY5ZDM2N2UifQ=="/>
  <p:tag name="commondata" val="eyJoZGlkIjoiZjJiYWM0MDJjODQ1OTRlNjlmZDVlOWU2Yzc0NWFkNzUifQ=="/>
</p:tagLst>
</file>

<file path=ppt/tags/tag18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19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21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22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23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24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25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26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27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28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29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31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32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33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34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35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36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37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38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39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41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46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47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48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49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51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52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53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54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55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56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57.xml><?xml version="1.0" encoding="utf-8"?>
<p:tagLst xmlns:p="http://schemas.openxmlformats.org/presentationml/2006/main">
  <p:tag name="KSO_WM_DIAGRAM_VIRTUALLY_FRAME" val="{&quot;height&quot;:304.6994488188977,&quot;left&quot;:258.5177952755906,&quot;top&quot;:169.11968503937007,&quot;width&quot;:448.13834645669294}"/>
</p:tagLst>
</file>

<file path=ppt/tags/tag58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61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62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63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64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65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66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67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68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69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7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70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71.xml><?xml version="1.0" encoding="utf-8"?>
<p:tagLst xmlns:p="http://schemas.openxmlformats.org/presentationml/2006/main">
  <p:tag name="KSO_WM_DIAGRAM_VIRTUALLY_FRAME" val="{&quot;height&quot;:325.85362204724413,&quot;left&quot;:26.367322834645687,&quot;top&quot;:176.30929133858268,&quot;width&quot;:663.9733070866141}"/>
</p:tagLst>
</file>

<file path=ppt/tags/tag72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DIAGRAM_VIRTUALLY_FRAME" val="{&quot;height&quot;:319.04606299212594,&quot;left&quot;:95.61433070866141,&quot;top&quot;:141.94283464566928,&quot;width&quot;:768.6637795275591}"/>
</p:tagLst>
</file>

<file path=ppt/tags/tag75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76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77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78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79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8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80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81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82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83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84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85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86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87.xml><?xml version="1.0" encoding="utf-8"?>
<p:tagLst xmlns:p="http://schemas.openxmlformats.org/presentationml/2006/main">
  <p:tag name="KSO_WM_DIAGRAM_VIRTUALLY_FRAME" val="{&quot;height&quot;:324.3445812217643,&quot;left&quot;:22.617716535433104,&quot;top&quot;:179.07204724409448,&quot;width&quot;:683.6884332582609}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9.xml><?xml version="1.0" encoding="utf-8"?>
<p:tagLst xmlns:p="http://schemas.openxmlformats.org/presentationml/2006/main">
  <p:tag name="KSO_WM_DIAGRAM_VIRTUALLY_FRAME" val="{&quot;height&quot;:316.75874015748036,&quot;left&quot;:299.44913385826766,&quot;top&quot;:151.9159842519685,&quot;width&quot;:403.65}"/>
</p:tagLst>
</file>

<file path=ppt/tags/tag90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91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92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93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94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95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96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97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98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ags/tag99.xml><?xml version="1.0" encoding="utf-8"?>
<p:tagLst xmlns:p="http://schemas.openxmlformats.org/presentationml/2006/main">
  <p:tag name="KSO_WM_DIAGRAM_VIRTUALLY_FRAME" val="{&quot;height&quot;:389.0366929133857,&quot;left&quot;:13.545118110236206,&quot;top&quot;:142.97700787401578,&quot;width&quot;:847.9396062992125}"/>
</p:tagLst>
</file>

<file path=ppt/theme/theme1.xml><?xml version="1.0" encoding="utf-8"?>
<a:theme xmlns:a="http://schemas.openxmlformats.org/drawingml/2006/main" name="1_Office 主题">
  <a:themeElements>
    <a:clrScheme name="论文蓝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65FAA"/>
      </a:accent1>
      <a:accent2>
        <a:srgbClr val="4472C4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论文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4411</Words>
  <Application>WPS 演示</Application>
  <PresentationFormat>全屏显示(4:3)</PresentationFormat>
  <Paragraphs>395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47" baseType="lpstr">
      <vt:lpstr>Arial</vt:lpstr>
      <vt:lpstr>宋体</vt:lpstr>
      <vt:lpstr>Wingdings</vt:lpstr>
      <vt:lpstr>微软雅黑</vt:lpstr>
      <vt:lpstr>华文楷体</vt:lpstr>
      <vt:lpstr>华文行楷</vt:lpstr>
      <vt:lpstr>楷体</vt:lpstr>
      <vt:lpstr>华文细黑</vt:lpstr>
      <vt:lpstr>Times New Roman</vt:lpstr>
      <vt:lpstr>黑体</vt:lpstr>
      <vt:lpstr>方正小标宋简体</vt:lpstr>
      <vt:lpstr>Arial Unicode MS</vt:lpstr>
      <vt:lpstr>微软雅黑 Light</vt:lpstr>
      <vt:lpstr>Calibri</vt:lpstr>
      <vt:lpstr>思源黑体</vt:lpstr>
      <vt:lpstr>仿宋_GB2312</vt:lpstr>
      <vt:lpstr>Calibri</vt:lpstr>
      <vt:lpstr>仿宋</vt:lpstr>
      <vt:lpstr>Agency FB</vt:lpstr>
      <vt:lpstr>Trebuchet MS</vt:lpstr>
      <vt:lpstr>Rockwell</vt:lpstr>
      <vt:lpstr>Arial</vt:lpstr>
      <vt:lpstr>Impact</vt:lpstr>
      <vt:lpstr>Times New Roman</vt:lpstr>
      <vt:lpstr>Arial Rounded MT Bold</vt:lpstr>
      <vt:lpstr>KaiTi_GB2312</vt:lpstr>
      <vt:lpstr>Segoe Print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creator>PPTS</dc:creator>
  <cp:keywords>PPTS</cp:keywords>
  <dc:description>PPTS</dc:description>
  <dc:subject>PPTS</dc:subject>
  <cp:category>PPTS</cp:category>
  <cp:lastModifiedBy>简单</cp:lastModifiedBy>
  <cp:revision>41</cp:revision>
  <dcterms:created xsi:type="dcterms:W3CDTF">2015-07-19T09:09:00Z</dcterms:created>
  <dcterms:modified xsi:type="dcterms:W3CDTF">2024-11-08T08:26:29Z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02691855C87A4221AC22B7B35AA5E0AC_13</vt:lpwstr>
  </property>
  <property fmtid="{D5CDD505-2E9C-101B-9397-08002B2CF9AE}" pid="3" name="KSOProductBuildVer">
    <vt:lpwstr>2052-12.1.0.18608</vt:lpwstr>
  </property>
</Properties>
</file>

<file path=docProps/thumbnail.jpeg>
</file>